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Keshav</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2777668e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2777668e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Johnny, Ground is in Chinese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2777668e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2777668e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Johnny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2777668e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2777668e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Johnny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338f5d4f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38f5d4f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6e14b5a59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6e14b5a59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6e14b5a5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6e14b5a5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6e14b5a59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6e14b5a59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6e14b5a59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6e14b5a59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6e14b5a59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6e14b5a59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Antony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6e14b5a59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6e14b5a59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3ba8a724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3ba8a724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46e14b5a59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46e14b5a59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6e14b5a59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6e14b5a59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46e14b5a59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6e14b5a59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Antony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46e14b5a59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6e14b5a59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6e14b5a59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6e14b5a59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6e14b5a59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6e14b5a59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Antony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46e14b5a59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6e14b5a59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Keshav</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44e7aed9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44e7aed9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46e14b5a59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46e14b5a59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46e14b5a59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46e14b5a59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42777668e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42777668e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Keshav</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3ba8a724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3ba8a724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42777668e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42777668e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Keshav</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2777668e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2777668e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Remind ppl to install IDE via announcements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Keshav</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2777668e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2777668e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Keshav</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2777668e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2777668e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Antony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2777668e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2777668e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Antony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2e0f25bc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2e0f25bc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Johnny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en.wikipedia.org/wiki/Electric_current" TargetMode="Externa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2.jpg"/><Relationship Id="rId4" Type="http://schemas.openxmlformats.org/officeDocument/2006/relationships/image" Target="../media/image1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arduino.cc"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FFF">
                <a:alpha val="0"/>
              </a:srgbClr>
            </a:gs>
            <a:gs pos="72000">
              <a:srgbClr val="A3DEEE"/>
            </a:gs>
            <a:gs pos="100000">
              <a:srgbClr val="47BDDC"/>
            </a:gs>
          </a:gsLst>
          <a:path path="circle">
            <a:fillToRect b="100%" l="100%"/>
          </a:path>
          <a:tileRect r="-100%" t="-100%"/>
        </a:gra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rot="-893539">
            <a:off x="-1547775" y="752300"/>
            <a:ext cx="6449575" cy="4553751"/>
          </a:xfrm>
          <a:prstGeom prst="rect">
            <a:avLst/>
          </a:prstGeom>
          <a:noFill/>
          <a:ln>
            <a:noFill/>
          </a:ln>
        </p:spPr>
      </p:pic>
      <p:sp>
        <p:nvSpPr>
          <p:cNvPr id="55" name="Google Shape;55;p13"/>
          <p:cNvSpPr txBox="1"/>
          <p:nvPr>
            <p:ph type="ctrTitle"/>
          </p:nvPr>
        </p:nvSpPr>
        <p:spPr>
          <a:xfrm rot="269">
            <a:off x="3044975" y="3909750"/>
            <a:ext cx="7679700" cy="7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900">
                <a:solidFill>
                  <a:srgbClr val="1D2129"/>
                </a:solidFill>
                <a:highlight>
                  <a:srgbClr val="47BDDC"/>
                </a:highlight>
              </a:rPr>
              <a:t>⠀⠀</a:t>
            </a:r>
            <a:r>
              <a:rPr lang="en">
                <a:solidFill>
                  <a:srgbClr val="FFFFFF"/>
                </a:solidFill>
                <a:highlight>
                  <a:srgbClr val="47BDDC"/>
                </a:highlight>
                <a:latin typeface="Calibri"/>
                <a:ea typeface="Calibri"/>
                <a:cs typeface="Calibri"/>
                <a:sym typeface="Calibri"/>
              </a:rPr>
              <a:t>Arduino Workshop</a:t>
            </a:r>
            <a:r>
              <a:rPr lang="en" sz="900">
                <a:solidFill>
                  <a:srgbClr val="1D2129"/>
                </a:solidFill>
                <a:highlight>
                  <a:srgbClr val="47BDDC"/>
                </a:highlight>
              </a:rPr>
              <a:t>⠀⠀</a:t>
            </a:r>
            <a:endParaRPr sz="900">
              <a:solidFill>
                <a:srgbClr val="1D2129"/>
              </a:solidFill>
              <a:highlight>
                <a:srgbClr val="47BDDC"/>
              </a:highlight>
            </a:endParaRPr>
          </a:p>
          <a:p>
            <a:pPr indent="0" lvl="0" marL="0" rtl="0" algn="l">
              <a:spcBef>
                <a:spcPts val="0"/>
              </a:spcBef>
              <a:spcAft>
                <a:spcPts val="0"/>
              </a:spcAft>
              <a:buNone/>
            </a:pPr>
            <a:r>
              <a:rPr lang="en" sz="900">
                <a:solidFill>
                  <a:srgbClr val="1D2129"/>
                </a:solidFill>
                <a:highlight>
                  <a:srgbClr val="47BDDC"/>
                </a:highlight>
              </a:rPr>
              <a:t>⠀⠀</a:t>
            </a:r>
            <a:r>
              <a:rPr lang="en" sz="2400">
                <a:solidFill>
                  <a:srgbClr val="FFFFFF"/>
                </a:solidFill>
                <a:highlight>
                  <a:srgbClr val="47BDDC"/>
                </a:highlight>
              </a:rPr>
              <a:t>Hosted by IEEE UC San Diego</a:t>
            </a:r>
            <a:r>
              <a:rPr lang="en" sz="900">
                <a:solidFill>
                  <a:srgbClr val="1D2129"/>
                </a:solidFill>
                <a:highlight>
                  <a:srgbClr val="47BDDC"/>
                </a:highlight>
              </a:rPr>
              <a:t>⠀</a:t>
            </a:r>
            <a:r>
              <a:rPr lang="en" sz="2400">
                <a:solidFill>
                  <a:srgbClr val="FFFFFF"/>
                </a:solidFill>
                <a:highlight>
                  <a:srgbClr val="47BDDC"/>
                </a:highlight>
              </a:rPr>
              <a:t> </a:t>
            </a:r>
            <a:endParaRPr sz="2400">
              <a:solidFill>
                <a:srgbClr val="FFFFFF"/>
              </a:solidFill>
              <a:highlight>
                <a:srgbClr val="47BDDC"/>
              </a:highlight>
            </a:endParaRPr>
          </a:p>
          <a:p>
            <a:pPr indent="0" lvl="0" marL="0" rtl="0" algn="l">
              <a:spcBef>
                <a:spcPts val="0"/>
              </a:spcBef>
              <a:spcAft>
                <a:spcPts val="0"/>
              </a:spcAft>
              <a:buNone/>
            </a:pPr>
            <a:r>
              <a:rPr lang="en" sz="2400">
                <a:solidFill>
                  <a:srgbClr val="FFFFFF"/>
                </a:solidFill>
                <a:highlight>
                  <a:srgbClr val="47BDDC"/>
                </a:highlight>
              </a:rPr>
              <a:t>  Antony Nguyen</a:t>
            </a:r>
            <a:r>
              <a:rPr lang="en" sz="900">
                <a:solidFill>
                  <a:srgbClr val="1D2129"/>
                </a:solidFill>
                <a:highlight>
                  <a:srgbClr val="47BDDC"/>
                </a:highlight>
              </a:rPr>
              <a:t>⠀</a:t>
            </a:r>
            <a:r>
              <a:rPr lang="en" sz="2400">
                <a:solidFill>
                  <a:srgbClr val="FFFFFF"/>
                </a:solidFill>
                <a:highlight>
                  <a:srgbClr val="47BDDC"/>
                </a:highlight>
              </a:rPr>
              <a:t>and</a:t>
            </a:r>
            <a:r>
              <a:rPr lang="en" sz="900">
                <a:solidFill>
                  <a:srgbClr val="1D2129"/>
                </a:solidFill>
                <a:highlight>
                  <a:srgbClr val="47BDDC"/>
                </a:highlight>
              </a:rPr>
              <a:t>⠀</a:t>
            </a:r>
            <a:r>
              <a:rPr lang="en" sz="2400">
                <a:solidFill>
                  <a:srgbClr val="FFFFFF"/>
                </a:solidFill>
                <a:highlight>
                  <a:srgbClr val="47BDDC"/>
                </a:highlight>
              </a:rPr>
              <a:t>Jianing Zhang</a:t>
            </a:r>
            <a:r>
              <a:rPr lang="en" sz="900">
                <a:solidFill>
                  <a:srgbClr val="1D2129"/>
                </a:solidFill>
                <a:highlight>
                  <a:srgbClr val="47BDDC"/>
                </a:highlight>
              </a:rPr>
              <a:t>⠀⠀⠀</a:t>
            </a:r>
            <a:endParaRPr sz="900">
              <a:solidFill>
                <a:srgbClr val="1D2129"/>
              </a:solidFill>
              <a:highlight>
                <a:srgbClr val="47BDDC"/>
              </a:highlight>
            </a:endParaRPr>
          </a:p>
          <a:p>
            <a:pPr indent="0" lvl="0" marL="0" rtl="0" algn="ctr">
              <a:spcBef>
                <a:spcPts val="0"/>
              </a:spcBef>
              <a:spcAft>
                <a:spcPts val="0"/>
              </a:spcAft>
              <a:buClr>
                <a:schemeClr val="dk1"/>
              </a:buClr>
              <a:buSzPts val="1100"/>
              <a:buFont typeface="Arial"/>
              <a:buNone/>
            </a:pPr>
            <a:r>
              <a:t/>
            </a:r>
            <a:endParaRPr sz="900">
              <a:solidFill>
                <a:srgbClr val="1D2129"/>
              </a:solidFill>
              <a:highlight>
                <a:srgbClr val="47BDDC"/>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68" name="Shape 168"/>
        <p:cNvGrpSpPr/>
        <p:nvPr/>
      </p:nvGrpSpPr>
      <p:grpSpPr>
        <a:xfrm>
          <a:off x="0" y="0"/>
          <a:ext cx="0" cy="0"/>
          <a:chOff x="0" y="0"/>
          <a:chExt cx="0" cy="0"/>
        </a:xfrm>
      </p:grpSpPr>
      <p:sp>
        <p:nvSpPr>
          <p:cNvPr id="169" name="Google Shape;16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7BDDC"/>
                </a:solidFill>
                <a:latin typeface="Calibri"/>
                <a:ea typeface="Calibri"/>
                <a:cs typeface="Calibri"/>
                <a:sym typeface="Calibri"/>
              </a:rPr>
              <a:t>Arduino Overview and Breadboard Usage</a:t>
            </a:r>
            <a:endParaRPr b="1" sz="3000">
              <a:solidFill>
                <a:srgbClr val="47BDDC"/>
              </a:solidFill>
              <a:latin typeface="Calibri"/>
              <a:ea typeface="Calibri"/>
              <a:cs typeface="Calibri"/>
              <a:sym typeface="Calibri"/>
            </a:endParaRPr>
          </a:p>
        </p:txBody>
      </p:sp>
      <p:sp>
        <p:nvSpPr>
          <p:cNvPr id="170" name="Google Shape;170;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latin typeface="Calibri"/>
                <a:ea typeface="Calibri"/>
                <a:cs typeface="Calibri"/>
                <a:sym typeface="Calibri"/>
              </a:rPr>
              <a:t>Two major categories:</a:t>
            </a:r>
            <a:endParaRPr>
              <a:solidFill>
                <a:srgbClr val="222222"/>
              </a:solidFill>
              <a:latin typeface="Calibri"/>
              <a:ea typeface="Calibri"/>
              <a:cs typeface="Calibri"/>
              <a:sym typeface="Calibri"/>
            </a:endParaRPr>
          </a:p>
          <a:p>
            <a:pPr indent="-342900" lvl="0" marL="457200" rtl="0" algn="l">
              <a:spcBef>
                <a:spcPts val="1600"/>
              </a:spcBef>
              <a:spcAft>
                <a:spcPts val="0"/>
              </a:spcAft>
              <a:buClr>
                <a:srgbClr val="222222"/>
              </a:buClr>
              <a:buSzPts val="1800"/>
              <a:buFont typeface="Calibri"/>
              <a:buChar char="●"/>
            </a:pPr>
            <a:r>
              <a:rPr lang="en">
                <a:solidFill>
                  <a:srgbClr val="222222"/>
                </a:solidFill>
                <a:latin typeface="Calibri"/>
                <a:ea typeface="Calibri"/>
                <a:cs typeface="Calibri"/>
                <a:sym typeface="Calibri"/>
              </a:rPr>
              <a:t>Vertical</a:t>
            </a:r>
            <a:r>
              <a:rPr lang="en">
                <a:solidFill>
                  <a:srgbClr val="222222"/>
                </a:solidFill>
                <a:latin typeface="Calibri"/>
                <a:ea typeface="Calibri"/>
                <a:cs typeface="Calibri"/>
                <a:sym typeface="Calibri"/>
              </a:rPr>
              <a:t> section-holes connected from top to bottom</a:t>
            </a:r>
            <a:endParaRPr>
              <a:solidFill>
                <a:srgbClr val="222222"/>
              </a:solidFill>
              <a:latin typeface="Calibri"/>
              <a:ea typeface="Calibri"/>
              <a:cs typeface="Calibri"/>
              <a:sym typeface="Calibri"/>
            </a:endParaRPr>
          </a:p>
          <a:p>
            <a:pPr indent="-342900" lvl="0" marL="457200" rtl="0" algn="l">
              <a:spcBef>
                <a:spcPts val="0"/>
              </a:spcBef>
              <a:spcAft>
                <a:spcPts val="0"/>
              </a:spcAft>
              <a:buClr>
                <a:srgbClr val="222222"/>
              </a:buClr>
              <a:buSzPts val="1800"/>
              <a:buFont typeface="Calibri"/>
              <a:buChar char="●"/>
            </a:pPr>
            <a:r>
              <a:rPr lang="en">
                <a:solidFill>
                  <a:srgbClr val="222222"/>
                </a:solidFill>
                <a:latin typeface="Calibri"/>
                <a:ea typeface="Calibri"/>
                <a:cs typeface="Calibri"/>
                <a:sym typeface="Calibri"/>
              </a:rPr>
              <a:t>Horizontal section-holes in row connected through</a:t>
            </a:r>
            <a:endParaRPr>
              <a:solidFill>
                <a:srgbClr val="222222"/>
              </a:solidFill>
              <a:latin typeface="Calibri"/>
              <a:ea typeface="Calibri"/>
              <a:cs typeface="Calibri"/>
              <a:sym typeface="Calibri"/>
            </a:endParaRPr>
          </a:p>
        </p:txBody>
      </p:sp>
      <p:pic>
        <p:nvPicPr>
          <p:cNvPr id="171" name="Google Shape;171;p22"/>
          <p:cNvPicPr preferRelativeResize="0"/>
          <p:nvPr/>
        </p:nvPicPr>
        <p:blipFill>
          <a:blip r:embed="rId3">
            <a:alphaModFix/>
          </a:blip>
          <a:stretch>
            <a:fillRect/>
          </a:stretch>
        </p:blipFill>
        <p:spPr>
          <a:xfrm>
            <a:off x="1110250" y="2442925"/>
            <a:ext cx="3863550" cy="2531525"/>
          </a:xfrm>
          <a:prstGeom prst="rect">
            <a:avLst/>
          </a:prstGeom>
          <a:noFill/>
          <a:ln>
            <a:noFill/>
          </a:ln>
        </p:spPr>
      </p:pic>
      <p:pic>
        <p:nvPicPr>
          <p:cNvPr id="172" name="Google Shape;172;p22"/>
          <p:cNvPicPr preferRelativeResize="0"/>
          <p:nvPr/>
        </p:nvPicPr>
        <p:blipFill>
          <a:blip r:embed="rId4">
            <a:alphaModFix/>
          </a:blip>
          <a:stretch>
            <a:fillRect/>
          </a:stretch>
        </p:blipFill>
        <p:spPr>
          <a:xfrm>
            <a:off x="6119400" y="1331550"/>
            <a:ext cx="2659275" cy="3510250"/>
          </a:xfrm>
          <a:prstGeom prst="rect">
            <a:avLst/>
          </a:prstGeom>
          <a:noFill/>
          <a:ln>
            <a:noFill/>
          </a:ln>
        </p:spPr>
      </p:pic>
      <p:sp>
        <p:nvSpPr>
          <p:cNvPr id="173" name="Google Shape;173;p22"/>
          <p:cNvSpPr/>
          <p:nvPr/>
        </p:nvSpPr>
        <p:spPr>
          <a:xfrm>
            <a:off x="6688925" y="1414775"/>
            <a:ext cx="686700" cy="145500"/>
          </a:xfrm>
          <a:prstGeom prst="rect">
            <a:avLst/>
          </a:prstGeom>
          <a:noFill/>
          <a:ln cap="flat" cmpd="sng" w="28575">
            <a:solidFill>
              <a:srgbClr val="47BD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rot="5400000">
            <a:off x="4847425" y="3009725"/>
            <a:ext cx="2864400" cy="145500"/>
          </a:xfrm>
          <a:prstGeom prst="rect">
            <a:avLst/>
          </a:prstGeom>
          <a:noFill/>
          <a:ln cap="flat" cmpd="sng" w="28575">
            <a:solidFill>
              <a:srgbClr val="47BD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rot="5400000">
            <a:off x="4992925" y="3013925"/>
            <a:ext cx="2864400" cy="145500"/>
          </a:xfrm>
          <a:prstGeom prst="rect">
            <a:avLst/>
          </a:prstGeom>
          <a:noFill/>
          <a:ln cap="flat" cmpd="sng" w="28575">
            <a:solidFill>
              <a:srgbClr val="47BD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7517525" y="2888325"/>
            <a:ext cx="686700" cy="145500"/>
          </a:xfrm>
          <a:prstGeom prst="rect">
            <a:avLst/>
          </a:prstGeom>
          <a:noFill/>
          <a:ln cap="flat" cmpd="sng" w="28575">
            <a:solidFill>
              <a:srgbClr val="47BD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000"/>
                                        <p:tgtEl>
                                          <p:spTgt spid="174"/>
                                        </p:tgtEl>
                                        <p:attrNameLst>
                                          <p:attrName>ppt_w</p:attrName>
                                        </p:attrNameLst>
                                      </p:cBhvr>
                                      <p:tavLst>
                                        <p:tav fmla="" tm="0">
                                          <p:val>
                                            <p:strVal val="0"/>
                                          </p:val>
                                        </p:tav>
                                        <p:tav fmla="" tm="100000">
                                          <p:val>
                                            <p:strVal val="#ppt_w"/>
                                          </p:val>
                                        </p:tav>
                                      </p:tavLst>
                                    </p:anim>
                                    <p:anim calcmode="lin" valueType="num">
                                      <p:cBhvr additive="base">
                                        <p:cTn dur="1000"/>
                                        <p:tgtEl>
                                          <p:spTgt spid="17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1000"/>
                                        <p:tgtEl>
                                          <p:spTgt spid="175"/>
                                        </p:tgtEl>
                                        <p:attrNameLst>
                                          <p:attrName>ppt_w</p:attrName>
                                        </p:attrNameLst>
                                      </p:cBhvr>
                                      <p:tavLst>
                                        <p:tav fmla="" tm="0">
                                          <p:val>
                                            <p:strVal val="0"/>
                                          </p:val>
                                        </p:tav>
                                        <p:tav fmla="" tm="100000">
                                          <p:val>
                                            <p:strVal val="#ppt_w"/>
                                          </p:val>
                                        </p:tav>
                                      </p:tavLst>
                                    </p:anim>
                                    <p:anim calcmode="lin" valueType="num">
                                      <p:cBhvr additive="base">
                                        <p:cTn dur="1000"/>
                                        <p:tgtEl>
                                          <p:spTgt spid="17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3"/>
                                        </p:tgtEl>
                                        <p:attrNameLst>
                                          <p:attrName>style.visibility</p:attrName>
                                        </p:attrNameLst>
                                      </p:cBhvr>
                                      <p:to>
                                        <p:strVal val="visible"/>
                                      </p:to>
                                    </p:set>
                                    <p:anim calcmode="lin" valueType="num">
                                      <p:cBhvr additive="base">
                                        <p:cTn dur="1000"/>
                                        <p:tgtEl>
                                          <p:spTgt spid="173"/>
                                        </p:tgtEl>
                                        <p:attrNameLst>
                                          <p:attrName>ppt_w</p:attrName>
                                        </p:attrNameLst>
                                      </p:cBhvr>
                                      <p:tavLst>
                                        <p:tav fmla="" tm="0">
                                          <p:val>
                                            <p:strVal val="0"/>
                                          </p:val>
                                        </p:tav>
                                        <p:tav fmla="" tm="100000">
                                          <p:val>
                                            <p:strVal val="#ppt_w"/>
                                          </p:val>
                                        </p:tav>
                                      </p:tavLst>
                                    </p:anim>
                                    <p:anim calcmode="lin" valueType="num">
                                      <p:cBhvr additive="base">
                                        <p:cTn dur="1000"/>
                                        <p:tgtEl>
                                          <p:spTgt spid="17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0"/>
                                        <p:tgtEl>
                                          <p:spTgt spid="176"/>
                                        </p:tgtEl>
                                        <p:attrNameLst>
                                          <p:attrName>ppt_w</p:attrName>
                                        </p:attrNameLst>
                                      </p:cBhvr>
                                      <p:tavLst>
                                        <p:tav fmla="" tm="0">
                                          <p:val>
                                            <p:strVal val="0"/>
                                          </p:val>
                                        </p:tav>
                                        <p:tav fmla="" tm="100000">
                                          <p:val>
                                            <p:strVal val="#ppt_w"/>
                                          </p:val>
                                        </p:tav>
                                      </p:tavLst>
                                    </p:anim>
                                    <p:anim calcmode="lin" valueType="num">
                                      <p:cBhvr additive="base">
                                        <p:cTn dur="1000"/>
                                        <p:tgtEl>
                                          <p:spTgt spid="17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grpSp>
        <p:nvGrpSpPr>
          <p:cNvPr id="181" name="Google Shape;181;p23"/>
          <p:cNvGrpSpPr/>
          <p:nvPr/>
        </p:nvGrpSpPr>
        <p:grpSpPr>
          <a:xfrm>
            <a:off x="3849075" y="-17250"/>
            <a:ext cx="5295000" cy="5249700"/>
            <a:chOff x="3849075" y="-17250"/>
            <a:chExt cx="5295000" cy="5249700"/>
          </a:xfrm>
        </p:grpSpPr>
        <p:sp>
          <p:nvSpPr>
            <p:cNvPr id="182" name="Google Shape;182;p23"/>
            <p:cNvSpPr/>
            <p:nvPr/>
          </p:nvSpPr>
          <p:spPr>
            <a:xfrm flipH="1">
              <a:off x="3849075" y="25900"/>
              <a:ext cx="1242600" cy="5143500"/>
            </a:xfrm>
            <a:prstGeom prst="rtTriangle">
              <a:avLst/>
            </a:prstGeom>
            <a:solidFill>
              <a:srgbClr val="47BDDC"/>
            </a:solidFill>
            <a:ln cap="flat" cmpd="sng" w="9525">
              <a:solidFill>
                <a:srgbClr val="47BD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a:off x="5091675" y="-17250"/>
              <a:ext cx="4052400" cy="5249700"/>
            </a:xfrm>
            <a:prstGeom prst="rect">
              <a:avLst/>
            </a:prstGeom>
            <a:solidFill>
              <a:srgbClr val="47BDDC"/>
            </a:solidFill>
            <a:ln cap="flat" cmpd="sng" w="9525">
              <a:solidFill>
                <a:srgbClr val="47BD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3"/>
          <p:cNvSpPr txBox="1"/>
          <p:nvPr>
            <p:ph type="title"/>
          </p:nvPr>
        </p:nvSpPr>
        <p:spPr>
          <a:xfrm>
            <a:off x="1108600" y="592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7BDDC"/>
                </a:solidFill>
                <a:latin typeface="Calibri"/>
                <a:ea typeface="Calibri"/>
                <a:cs typeface="Calibri"/>
                <a:sym typeface="Calibri"/>
              </a:rPr>
              <a:t>Ohm’s Law</a:t>
            </a:r>
            <a:endParaRPr b="1" sz="3000">
              <a:solidFill>
                <a:srgbClr val="47BDDC"/>
              </a:solidFill>
              <a:latin typeface="Calibri"/>
              <a:ea typeface="Calibri"/>
              <a:cs typeface="Calibri"/>
              <a:sym typeface="Calibri"/>
            </a:endParaRPr>
          </a:p>
        </p:txBody>
      </p:sp>
      <p:sp>
        <p:nvSpPr>
          <p:cNvPr id="185" name="Google Shape;185;p23"/>
          <p:cNvSpPr txBox="1"/>
          <p:nvPr>
            <p:ph idx="1" type="body"/>
          </p:nvPr>
        </p:nvSpPr>
        <p:spPr>
          <a:xfrm>
            <a:off x="4819800" y="859200"/>
            <a:ext cx="4324200" cy="342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The </a:t>
            </a:r>
            <a:r>
              <a:rPr b="1" lang="en">
                <a:solidFill>
                  <a:srgbClr val="FFFFFF"/>
                </a:solidFill>
                <a:uFill>
                  <a:noFill/>
                </a:uFill>
                <a:latin typeface="Calibri"/>
                <a:ea typeface="Calibri"/>
                <a:cs typeface="Calibri"/>
                <a:sym typeface="Calibri"/>
                <a:hlinkClick r:id="rId3"/>
              </a:rPr>
              <a:t>current</a:t>
            </a:r>
            <a:r>
              <a:rPr b="1" lang="en">
                <a:solidFill>
                  <a:srgbClr val="FFFFFF"/>
                </a:solidFill>
                <a:latin typeface="Calibri"/>
                <a:ea typeface="Calibri"/>
                <a:cs typeface="Calibri"/>
                <a:sym typeface="Calibri"/>
              </a:rPr>
              <a:t> through a conductor between two points is directly proportional to the voltage across the two points. </a:t>
            </a:r>
            <a:endParaRPr b="1">
              <a:solidFill>
                <a:srgbClr val="FFFFFF"/>
              </a:solidFill>
              <a:latin typeface="Calibri"/>
              <a:ea typeface="Calibri"/>
              <a:cs typeface="Calibri"/>
              <a:sym typeface="Calibri"/>
            </a:endParaRPr>
          </a:p>
          <a:p>
            <a:pPr indent="0" lvl="0" marL="0" rtl="0" algn="l">
              <a:spcBef>
                <a:spcPts val="1600"/>
              </a:spcBef>
              <a:spcAft>
                <a:spcPts val="0"/>
              </a:spcAft>
              <a:buNone/>
            </a:pPr>
            <a:r>
              <a:t/>
            </a:r>
            <a:endParaRPr>
              <a:solidFill>
                <a:srgbClr val="222222"/>
              </a:solidFill>
              <a:highlight>
                <a:srgbClr val="FFFFFF"/>
              </a:highlight>
              <a:latin typeface="Calibri"/>
              <a:ea typeface="Calibri"/>
              <a:cs typeface="Calibri"/>
              <a:sym typeface="Calibri"/>
            </a:endParaRPr>
          </a:p>
          <a:p>
            <a:pPr indent="0" lvl="0" marL="0" rtl="0" algn="ctr">
              <a:spcBef>
                <a:spcPts val="1600"/>
              </a:spcBef>
              <a:spcAft>
                <a:spcPts val="1600"/>
              </a:spcAft>
              <a:buNone/>
            </a:pPr>
            <a:r>
              <a:t/>
            </a:r>
            <a:endParaRPr b="1">
              <a:solidFill>
                <a:srgbClr val="FFFFFF"/>
              </a:solidFill>
              <a:latin typeface="Calibri"/>
              <a:ea typeface="Calibri"/>
              <a:cs typeface="Calibri"/>
              <a:sym typeface="Calibri"/>
            </a:endParaRPr>
          </a:p>
        </p:txBody>
      </p:sp>
      <p:pic>
        <p:nvPicPr>
          <p:cNvPr id="186" name="Google Shape;186;p23"/>
          <p:cNvPicPr preferRelativeResize="0"/>
          <p:nvPr/>
        </p:nvPicPr>
        <p:blipFill rotWithShape="1">
          <a:blip r:embed="rId4">
            <a:alphaModFix/>
          </a:blip>
          <a:srcRect b="10392" l="0" r="0" t="2929"/>
          <a:stretch/>
        </p:blipFill>
        <p:spPr>
          <a:xfrm>
            <a:off x="1003225" y="1668350"/>
            <a:ext cx="2094900" cy="2302800"/>
          </a:xfrm>
          <a:prstGeom prst="ellipse">
            <a:avLst/>
          </a:prstGeom>
          <a:noFill/>
          <a:ln cap="flat" cmpd="sng" w="114300">
            <a:solidFill>
              <a:srgbClr val="47BDDC"/>
            </a:solidFill>
            <a:prstDash val="solid"/>
            <a:round/>
            <a:headEnd len="sm" w="sm" type="none"/>
            <a:tailEnd len="sm" w="sm" type="none"/>
          </a:ln>
        </p:spPr>
      </p:pic>
      <p:grpSp>
        <p:nvGrpSpPr>
          <p:cNvPr id="187" name="Google Shape;187;p23"/>
          <p:cNvGrpSpPr/>
          <p:nvPr/>
        </p:nvGrpSpPr>
        <p:grpSpPr>
          <a:xfrm>
            <a:off x="6006500" y="1831000"/>
            <a:ext cx="4971000" cy="763775"/>
            <a:chOff x="1268625" y="3790225"/>
            <a:chExt cx="4971000" cy="763775"/>
          </a:xfrm>
        </p:grpSpPr>
        <p:sp>
          <p:nvSpPr>
            <p:cNvPr id="188" name="Google Shape;188;p23"/>
            <p:cNvSpPr txBox="1"/>
            <p:nvPr/>
          </p:nvSpPr>
          <p:spPr>
            <a:xfrm>
              <a:off x="1268625" y="3951075"/>
              <a:ext cx="4971000" cy="5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Calibri"/>
                  <a:ea typeface="Calibri"/>
                  <a:cs typeface="Calibri"/>
                  <a:sym typeface="Calibri"/>
                </a:rPr>
                <a:t>I =</a:t>
              </a:r>
              <a:r>
                <a:rPr lang="en" sz="3000">
                  <a:solidFill>
                    <a:srgbClr val="47BDDC"/>
                  </a:solidFill>
                  <a:latin typeface="Calibri"/>
                  <a:ea typeface="Calibri"/>
                  <a:cs typeface="Calibri"/>
                  <a:sym typeface="Calibri"/>
                </a:rPr>
                <a:t> </a:t>
              </a:r>
              <a:endParaRPr sz="3000">
                <a:solidFill>
                  <a:srgbClr val="47BDDC"/>
                </a:solidFill>
                <a:latin typeface="Calibri"/>
                <a:ea typeface="Calibri"/>
                <a:cs typeface="Calibri"/>
                <a:sym typeface="Calibri"/>
              </a:endParaRPr>
            </a:p>
          </p:txBody>
        </p:sp>
        <p:sp>
          <p:nvSpPr>
            <p:cNvPr id="189" name="Google Shape;189;p23"/>
            <p:cNvSpPr txBox="1"/>
            <p:nvPr/>
          </p:nvSpPr>
          <p:spPr>
            <a:xfrm>
              <a:off x="1820925" y="3790225"/>
              <a:ext cx="414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Calibri"/>
                  <a:ea typeface="Calibri"/>
                  <a:cs typeface="Calibri"/>
                  <a:sym typeface="Calibri"/>
                </a:rPr>
                <a:t>V</a:t>
              </a:r>
              <a:endParaRPr b="1" sz="3000">
                <a:solidFill>
                  <a:srgbClr val="FFFFFF"/>
                </a:solidFill>
                <a:latin typeface="Calibri"/>
                <a:ea typeface="Calibri"/>
                <a:cs typeface="Calibri"/>
                <a:sym typeface="Calibri"/>
              </a:endParaRPr>
            </a:p>
          </p:txBody>
        </p:sp>
        <p:sp>
          <p:nvSpPr>
            <p:cNvPr id="190" name="Google Shape;190;p23"/>
            <p:cNvSpPr txBox="1"/>
            <p:nvPr/>
          </p:nvSpPr>
          <p:spPr>
            <a:xfrm>
              <a:off x="1820925" y="4269300"/>
              <a:ext cx="3366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Calibri"/>
                  <a:ea typeface="Calibri"/>
                  <a:cs typeface="Calibri"/>
                  <a:sym typeface="Calibri"/>
                </a:rPr>
                <a:t>R</a:t>
              </a:r>
              <a:endParaRPr b="1" sz="3000">
                <a:solidFill>
                  <a:srgbClr val="FFFFFF"/>
                </a:solidFill>
                <a:latin typeface="Calibri"/>
                <a:ea typeface="Calibri"/>
                <a:cs typeface="Calibri"/>
                <a:sym typeface="Calibri"/>
              </a:endParaRPr>
            </a:p>
          </p:txBody>
        </p:sp>
        <p:cxnSp>
          <p:nvCxnSpPr>
            <p:cNvPr id="191" name="Google Shape;191;p23"/>
            <p:cNvCxnSpPr/>
            <p:nvPr/>
          </p:nvCxnSpPr>
          <p:spPr>
            <a:xfrm flipH="1">
              <a:off x="1900725" y="4362925"/>
              <a:ext cx="254700" cy="8700"/>
            </a:xfrm>
            <a:prstGeom prst="straightConnector1">
              <a:avLst/>
            </a:prstGeom>
            <a:noFill/>
            <a:ln cap="flat" cmpd="sng" w="38100">
              <a:solidFill>
                <a:srgbClr val="FFFFFF"/>
              </a:solidFill>
              <a:prstDash val="solid"/>
              <a:round/>
              <a:headEnd len="med" w="med" type="none"/>
              <a:tailEnd len="med" w="med" type="none"/>
            </a:ln>
          </p:spPr>
        </p:cxnSp>
      </p:grpSp>
      <p:sp>
        <p:nvSpPr>
          <p:cNvPr id="192" name="Google Shape;192;p23"/>
          <p:cNvSpPr txBox="1"/>
          <p:nvPr/>
        </p:nvSpPr>
        <p:spPr>
          <a:xfrm>
            <a:off x="4746500" y="2873800"/>
            <a:ext cx="4047600" cy="132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b="1" lang="en" sz="1800">
                <a:solidFill>
                  <a:srgbClr val="FFFFFF"/>
                </a:solidFill>
                <a:latin typeface="Calibri"/>
                <a:ea typeface="Calibri"/>
                <a:cs typeface="Calibri"/>
                <a:sym typeface="Calibri"/>
              </a:rPr>
              <a:t>We will be using this equation to check how much resistance is needed to maintain the recommended current flow through the various components of the circuit. Keep in mind that all Arduinos are 5V.</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6" name="Shape 196"/>
        <p:cNvGrpSpPr/>
        <p:nvPr/>
      </p:nvGrpSpPr>
      <p:grpSpPr>
        <a:xfrm>
          <a:off x="0" y="0"/>
          <a:ext cx="0" cy="0"/>
          <a:chOff x="0" y="0"/>
          <a:chExt cx="0" cy="0"/>
        </a:xfrm>
      </p:grpSpPr>
      <p:sp>
        <p:nvSpPr>
          <p:cNvPr id="197" name="Google Shape;197;p24"/>
          <p:cNvSpPr txBox="1"/>
          <p:nvPr>
            <p:ph type="title"/>
          </p:nvPr>
        </p:nvSpPr>
        <p:spPr>
          <a:xfrm>
            <a:off x="769400" y="3826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7BDDC"/>
                </a:solidFill>
                <a:latin typeface="Calibri"/>
                <a:ea typeface="Calibri"/>
                <a:cs typeface="Calibri"/>
                <a:sym typeface="Calibri"/>
              </a:rPr>
              <a:t>Circuit Diagram - LED is connected to Pin 12</a:t>
            </a:r>
            <a:endParaRPr b="1" sz="3000">
              <a:solidFill>
                <a:srgbClr val="47BDDC"/>
              </a:solidFill>
              <a:latin typeface="Calibri"/>
              <a:ea typeface="Calibri"/>
              <a:cs typeface="Calibri"/>
              <a:sym typeface="Calibri"/>
            </a:endParaRPr>
          </a:p>
        </p:txBody>
      </p:sp>
      <p:pic>
        <p:nvPicPr>
          <p:cNvPr id="198" name="Google Shape;198;p24"/>
          <p:cNvPicPr preferRelativeResize="0"/>
          <p:nvPr/>
        </p:nvPicPr>
        <p:blipFill>
          <a:blip r:embed="rId3">
            <a:alphaModFix/>
          </a:blip>
          <a:stretch>
            <a:fillRect/>
          </a:stretch>
        </p:blipFill>
        <p:spPr>
          <a:xfrm>
            <a:off x="2141821" y="1221325"/>
            <a:ext cx="4860350" cy="3347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2" name="Shape 202"/>
        <p:cNvGrpSpPr/>
        <p:nvPr/>
      </p:nvGrpSpPr>
      <p:grpSpPr>
        <a:xfrm>
          <a:off x="0" y="0"/>
          <a:ext cx="0" cy="0"/>
          <a:chOff x="0" y="0"/>
          <a:chExt cx="0" cy="0"/>
        </a:xfrm>
      </p:grpSpPr>
      <p:sp>
        <p:nvSpPr>
          <p:cNvPr id="203" name="Google Shape;203;p25"/>
          <p:cNvSpPr txBox="1"/>
          <p:nvPr>
            <p:ph type="title"/>
          </p:nvPr>
        </p:nvSpPr>
        <p:spPr>
          <a:xfrm>
            <a:off x="3901500" y="1800875"/>
            <a:ext cx="1341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Calibri"/>
                <a:ea typeface="Calibri"/>
                <a:cs typeface="Calibri"/>
                <a:sym typeface="Calibri"/>
              </a:rPr>
              <a:t>Ideas</a:t>
            </a:r>
            <a:endParaRPr b="1" sz="3000">
              <a:solidFill>
                <a:srgbClr val="FFFFFF"/>
              </a:solidFill>
              <a:latin typeface="Calibri"/>
              <a:ea typeface="Calibri"/>
              <a:cs typeface="Calibri"/>
              <a:sym typeface="Calibri"/>
            </a:endParaRPr>
          </a:p>
        </p:txBody>
      </p:sp>
      <p:sp>
        <p:nvSpPr>
          <p:cNvPr id="204" name="Google Shape;204;p25"/>
          <p:cNvSpPr txBox="1"/>
          <p:nvPr>
            <p:ph idx="1" type="body"/>
          </p:nvPr>
        </p:nvSpPr>
        <p:spPr>
          <a:xfrm>
            <a:off x="-83600" y="45229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Make an SOS tool using morse code</a:t>
            </a:r>
            <a:endParaRPr/>
          </a:p>
          <a:p>
            <a:pPr indent="-342900" lvl="0" marL="457200" rtl="0" algn="l">
              <a:spcBef>
                <a:spcPts val="0"/>
              </a:spcBef>
              <a:spcAft>
                <a:spcPts val="0"/>
              </a:spcAft>
              <a:buSzPts val="1800"/>
              <a:buChar char="●"/>
            </a:pPr>
            <a:r>
              <a:rPr lang="en"/>
              <a:t>Create interesting patterns with multiple LED’s</a:t>
            </a:r>
            <a:endParaRPr/>
          </a:p>
          <a:p>
            <a:pPr indent="-342900" lvl="0" marL="457200" rtl="0" algn="l">
              <a:spcBef>
                <a:spcPts val="0"/>
              </a:spcBef>
              <a:spcAft>
                <a:spcPts val="0"/>
              </a:spcAft>
              <a:buSzPts val="1800"/>
              <a:buChar char="●"/>
            </a:pPr>
            <a:r>
              <a:rPr lang="en"/>
              <a:t>Combine LED’s with other components like IR sensors or motors</a:t>
            </a:r>
            <a:endParaRPr/>
          </a:p>
        </p:txBody>
      </p:sp>
      <p:pic>
        <p:nvPicPr>
          <p:cNvPr id="205" name="Google Shape;205;p25"/>
          <p:cNvPicPr preferRelativeResize="0"/>
          <p:nvPr/>
        </p:nvPicPr>
        <p:blipFill>
          <a:blip r:embed="rId3">
            <a:alphaModFix/>
          </a:blip>
          <a:stretch>
            <a:fillRect/>
          </a:stretch>
        </p:blipFill>
        <p:spPr>
          <a:xfrm>
            <a:off x="2863800" y="1099300"/>
            <a:ext cx="3416400" cy="3416400"/>
          </a:xfrm>
          <a:prstGeom prst="rect">
            <a:avLst/>
          </a:prstGeom>
          <a:noFill/>
          <a:ln>
            <a:noFill/>
          </a:ln>
        </p:spPr>
      </p:pic>
      <p:sp>
        <p:nvSpPr>
          <p:cNvPr id="206" name="Google Shape;206;p25"/>
          <p:cNvSpPr txBox="1"/>
          <p:nvPr>
            <p:ph type="title"/>
          </p:nvPr>
        </p:nvSpPr>
        <p:spPr>
          <a:xfrm>
            <a:off x="0" y="4242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7BDDC"/>
                </a:solidFill>
                <a:latin typeface="Calibri"/>
                <a:ea typeface="Calibri"/>
                <a:cs typeface="Calibri"/>
                <a:sym typeface="Calibri"/>
              </a:rPr>
              <a:t>Let’s add a button!</a:t>
            </a:r>
            <a:endParaRPr b="1" sz="3000">
              <a:solidFill>
                <a:srgbClr val="47BDDC"/>
              </a:solidFill>
              <a:latin typeface="Calibri"/>
              <a:ea typeface="Calibri"/>
              <a:cs typeface="Calibri"/>
              <a:sym typeface="Calibri"/>
            </a:endParaRPr>
          </a:p>
        </p:txBody>
      </p:sp>
      <p:sp>
        <p:nvSpPr>
          <p:cNvPr id="207" name="Google Shape;207;p25"/>
          <p:cNvSpPr/>
          <p:nvPr/>
        </p:nvSpPr>
        <p:spPr>
          <a:xfrm>
            <a:off x="0" y="10400"/>
            <a:ext cx="9144000" cy="434700"/>
          </a:xfrm>
          <a:prstGeom prst="rect">
            <a:avLst/>
          </a:prstGeom>
          <a:solidFill>
            <a:srgbClr val="47BD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5"/>
          <p:cNvSpPr/>
          <p:nvPr/>
        </p:nvSpPr>
        <p:spPr>
          <a:xfrm>
            <a:off x="0" y="4708800"/>
            <a:ext cx="9144000" cy="434700"/>
          </a:xfrm>
          <a:prstGeom prst="rect">
            <a:avLst/>
          </a:prstGeom>
          <a:solidFill>
            <a:srgbClr val="47BD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2" name="Shape 212"/>
        <p:cNvGrpSpPr/>
        <p:nvPr/>
      </p:nvGrpSpPr>
      <p:grpSpPr>
        <a:xfrm>
          <a:off x="0" y="0"/>
          <a:ext cx="0" cy="0"/>
          <a:chOff x="0" y="0"/>
          <a:chExt cx="0" cy="0"/>
        </a:xfrm>
      </p:grpSpPr>
      <p:sp>
        <p:nvSpPr>
          <p:cNvPr id="213" name="Google Shape;213;p26"/>
          <p:cNvSpPr txBox="1"/>
          <p:nvPr>
            <p:ph idx="1" type="body"/>
          </p:nvPr>
        </p:nvSpPr>
        <p:spPr>
          <a:xfrm>
            <a:off x="-83600" y="45229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Make an SOS tool using morse code</a:t>
            </a:r>
            <a:endParaRPr/>
          </a:p>
          <a:p>
            <a:pPr indent="-342900" lvl="0" marL="457200" rtl="0" algn="l">
              <a:spcBef>
                <a:spcPts val="0"/>
              </a:spcBef>
              <a:spcAft>
                <a:spcPts val="0"/>
              </a:spcAft>
              <a:buSzPts val="1800"/>
              <a:buChar char="●"/>
            </a:pPr>
            <a:r>
              <a:rPr lang="en"/>
              <a:t>Create interesting patterns with multiple LED’s</a:t>
            </a:r>
            <a:endParaRPr/>
          </a:p>
          <a:p>
            <a:pPr indent="-342900" lvl="0" marL="457200" rtl="0" algn="l">
              <a:spcBef>
                <a:spcPts val="0"/>
              </a:spcBef>
              <a:spcAft>
                <a:spcPts val="0"/>
              </a:spcAft>
              <a:buSzPts val="1800"/>
              <a:buChar char="●"/>
            </a:pPr>
            <a:r>
              <a:rPr lang="en"/>
              <a:t>Combine LED’s with other components like IR sensors or motors</a:t>
            </a:r>
            <a:endParaRPr/>
          </a:p>
        </p:txBody>
      </p:sp>
      <p:pic>
        <p:nvPicPr>
          <p:cNvPr id="214" name="Google Shape;214;p26"/>
          <p:cNvPicPr preferRelativeResize="0"/>
          <p:nvPr/>
        </p:nvPicPr>
        <p:blipFill>
          <a:blip r:embed="rId3">
            <a:alphaModFix/>
          </a:blip>
          <a:stretch>
            <a:fillRect/>
          </a:stretch>
        </p:blipFill>
        <p:spPr>
          <a:xfrm>
            <a:off x="2219650" y="877500"/>
            <a:ext cx="4790910" cy="3928550"/>
          </a:xfrm>
          <a:prstGeom prst="rect">
            <a:avLst/>
          </a:prstGeom>
          <a:noFill/>
          <a:ln>
            <a:noFill/>
          </a:ln>
        </p:spPr>
      </p:pic>
      <p:sp>
        <p:nvSpPr>
          <p:cNvPr id="215" name="Google Shape;215;p26"/>
          <p:cNvSpPr txBox="1"/>
          <p:nvPr>
            <p:ph type="title"/>
          </p:nvPr>
        </p:nvSpPr>
        <p:spPr>
          <a:xfrm>
            <a:off x="0" y="30480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7BDDC"/>
                </a:solidFill>
                <a:latin typeface="Calibri"/>
                <a:ea typeface="Calibri"/>
                <a:cs typeface="Calibri"/>
                <a:sym typeface="Calibri"/>
              </a:rPr>
              <a:t>Circuit Diagram</a:t>
            </a:r>
            <a:endParaRPr b="1" sz="3000">
              <a:solidFill>
                <a:srgbClr val="47BDDC"/>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9" name="Shape 219"/>
        <p:cNvGrpSpPr/>
        <p:nvPr/>
      </p:nvGrpSpPr>
      <p:grpSpPr>
        <a:xfrm>
          <a:off x="0" y="0"/>
          <a:ext cx="0" cy="0"/>
          <a:chOff x="0" y="0"/>
          <a:chExt cx="0" cy="0"/>
        </a:xfrm>
      </p:grpSpPr>
      <p:sp>
        <p:nvSpPr>
          <p:cNvPr id="220" name="Google Shape;220;p27"/>
          <p:cNvSpPr txBox="1"/>
          <p:nvPr>
            <p:ph type="title"/>
          </p:nvPr>
        </p:nvSpPr>
        <p:spPr>
          <a:xfrm>
            <a:off x="0" y="30480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7BDDC"/>
                </a:solidFill>
                <a:latin typeface="Calibri"/>
                <a:ea typeface="Calibri"/>
                <a:cs typeface="Calibri"/>
                <a:sym typeface="Calibri"/>
              </a:rPr>
              <a:t>Code overview</a:t>
            </a:r>
            <a:endParaRPr b="1" sz="3000">
              <a:solidFill>
                <a:srgbClr val="47BDDC"/>
              </a:solidFill>
              <a:latin typeface="Calibri"/>
              <a:ea typeface="Calibri"/>
              <a:cs typeface="Calibri"/>
              <a:sym typeface="Calibri"/>
            </a:endParaRPr>
          </a:p>
        </p:txBody>
      </p:sp>
      <p:sp>
        <p:nvSpPr>
          <p:cNvPr id="221" name="Google Shape;221;p27"/>
          <p:cNvSpPr txBox="1"/>
          <p:nvPr>
            <p:ph idx="1" type="body"/>
          </p:nvPr>
        </p:nvSpPr>
        <p:spPr>
          <a:xfrm>
            <a:off x="311700" y="9812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47BDDC"/>
                </a:highlight>
                <a:latin typeface="Calibri"/>
                <a:ea typeface="Calibri"/>
                <a:cs typeface="Calibri"/>
                <a:sym typeface="Calibri"/>
              </a:rPr>
              <a:t>AT TOP</a:t>
            </a:r>
            <a:endParaRPr>
              <a:solidFill>
                <a:srgbClr val="FFFFFF"/>
              </a:solidFill>
              <a:highlight>
                <a:srgbClr val="47BDDC"/>
              </a:highlight>
              <a:latin typeface="Calibri"/>
              <a:ea typeface="Calibri"/>
              <a:cs typeface="Calibri"/>
              <a:sym typeface="Calibri"/>
            </a:endParaRPr>
          </a:p>
          <a:p>
            <a:pPr indent="0" lvl="0" marL="0" rtl="0" algn="l">
              <a:spcBef>
                <a:spcPts val="1600"/>
              </a:spcBef>
              <a:spcAft>
                <a:spcPts val="0"/>
              </a:spcAft>
              <a:buNone/>
            </a:pPr>
            <a:r>
              <a:rPr lang="en"/>
              <a:t>const int buttonPin = 7;</a:t>
            </a:r>
            <a:endParaRPr/>
          </a:p>
          <a:p>
            <a:pPr indent="0" lvl="0" marL="0" rtl="0" algn="l">
              <a:spcBef>
                <a:spcPts val="1600"/>
              </a:spcBef>
              <a:spcAft>
                <a:spcPts val="0"/>
              </a:spcAft>
              <a:buNone/>
            </a:pPr>
            <a:r>
              <a:rPr lang="en"/>
              <a:t>const int ledPin = 9;  </a:t>
            </a:r>
            <a:endParaRPr/>
          </a:p>
          <a:p>
            <a:pPr indent="0" lvl="0" marL="0" rtl="0" algn="l">
              <a:spcBef>
                <a:spcPts val="1600"/>
              </a:spcBef>
              <a:spcAft>
                <a:spcPts val="0"/>
              </a:spcAft>
              <a:buNone/>
            </a:pPr>
            <a:r>
              <a:rPr lang="en"/>
              <a:t>int buttonState = 0;</a:t>
            </a:r>
            <a:endParaRPr/>
          </a:p>
          <a:p>
            <a:pPr indent="0" lvl="0" marL="0" rtl="0" algn="l">
              <a:spcBef>
                <a:spcPts val="1600"/>
              </a:spcBef>
              <a:spcAft>
                <a:spcPts val="0"/>
              </a:spcAft>
              <a:buNone/>
            </a:pPr>
            <a:r>
              <a:rPr lang="en">
                <a:solidFill>
                  <a:srgbClr val="FFFFFF"/>
                </a:solidFill>
                <a:highlight>
                  <a:srgbClr val="47BDDC"/>
                </a:highlight>
                <a:latin typeface="Calibri"/>
                <a:ea typeface="Calibri"/>
                <a:cs typeface="Calibri"/>
                <a:sym typeface="Calibri"/>
              </a:rPr>
              <a:t>IN SETUP()</a:t>
            </a:r>
            <a:endParaRPr>
              <a:solidFill>
                <a:srgbClr val="FFFFFF"/>
              </a:solidFill>
              <a:highlight>
                <a:srgbClr val="47BDDC"/>
              </a:highlight>
              <a:latin typeface="Calibri"/>
              <a:ea typeface="Calibri"/>
              <a:cs typeface="Calibri"/>
              <a:sym typeface="Calibri"/>
            </a:endParaRPr>
          </a:p>
          <a:p>
            <a:pPr indent="0" lvl="0" marL="0" rtl="0" algn="l">
              <a:spcBef>
                <a:spcPts val="1600"/>
              </a:spcBef>
              <a:spcAft>
                <a:spcPts val="0"/>
              </a:spcAft>
              <a:buNone/>
            </a:pPr>
            <a:r>
              <a:rPr lang="en"/>
              <a:t>pinMode(ledPin, OUTPUT);</a:t>
            </a:r>
            <a:endParaRPr/>
          </a:p>
          <a:p>
            <a:pPr indent="0" lvl="0" marL="0" rtl="0" algn="l">
              <a:spcBef>
                <a:spcPts val="1600"/>
              </a:spcBef>
              <a:spcAft>
                <a:spcPts val="1600"/>
              </a:spcAft>
              <a:buNone/>
            </a:pPr>
            <a:r>
              <a:rPr lang="en"/>
              <a:t>pinMode(buttonPin, INPUT);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0" st="0"/>
                                            </p:txEl>
                                          </p:spTgt>
                                        </p:tgtEl>
                                        <p:attrNameLst>
                                          <p:attrName>style.visibility</p:attrName>
                                        </p:attrNameLst>
                                      </p:cBhvr>
                                      <p:to>
                                        <p:strVal val="visible"/>
                                      </p:to>
                                    </p:set>
                                    <p:animEffect filter="fade" transition="in">
                                      <p:cBhvr>
                                        <p:cTn dur="1000"/>
                                        <p:tgtEl>
                                          <p:spTgt spid="2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1" st="1"/>
                                            </p:txEl>
                                          </p:spTgt>
                                        </p:tgtEl>
                                        <p:attrNameLst>
                                          <p:attrName>style.visibility</p:attrName>
                                        </p:attrNameLst>
                                      </p:cBhvr>
                                      <p:to>
                                        <p:strVal val="visible"/>
                                      </p:to>
                                    </p:set>
                                    <p:animEffect filter="fade" transition="in">
                                      <p:cBhvr>
                                        <p:cTn dur="1000"/>
                                        <p:tgtEl>
                                          <p:spTgt spid="2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2" st="2"/>
                                            </p:txEl>
                                          </p:spTgt>
                                        </p:tgtEl>
                                        <p:attrNameLst>
                                          <p:attrName>style.visibility</p:attrName>
                                        </p:attrNameLst>
                                      </p:cBhvr>
                                      <p:to>
                                        <p:strVal val="visible"/>
                                      </p:to>
                                    </p:set>
                                    <p:animEffect filter="fade" transition="in">
                                      <p:cBhvr>
                                        <p:cTn dur="1000"/>
                                        <p:tgtEl>
                                          <p:spTgt spid="2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3" st="3"/>
                                            </p:txEl>
                                          </p:spTgt>
                                        </p:tgtEl>
                                        <p:attrNameLst>
                                          <p:attrName>style.visibility</p:attrName>
                                        </p:attrNameLst>
                                      </p:cBhvr>
                                      <p:to>
                                        <p:strVal val="visible"/>
                                      </p:to>
                                    </p:set>
                                    <p:animEffect filter="fade" transition="in">
                                      <p:cBhvr>
                                        <p:cTn dur="1000"/>
                                        <p:tgtEl>
                                          <p:spTgt spid="2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4" st="4"/>
                                            </p:txEl>
                                          </p:spTgt>
                                        </p:tgtEl>
                                        <p:attrNameLst>
                                          <p:attrName>style.visibility</p:attrName>
                                        </p:attrNameLst>
                                      </p:cBhvr>
                                      <p:to>
                                        <p:strVal val="visible"/>
                                      </p:to>
                                    </p:set>
                                    <p:animEffect filter="fade" transition="in">
                                      <p:cBhvr>
                                        <p:cTn dur="1000"/>
                                        <p:tgtEl>
                                          <p:spTgt spid="22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5" st="5"/>
                                            </p:txEl>
                                          </p:spTgt>
                                        </p:tgtEl>
                                        <p:attrNameLst>
                                          <p:attrName>style.visibility</p:attrName>
                                        </p:attrNameLst>
                                      </p:cBhvr>
                                      <p:to>
                                        <p:strVal val="visible"/>
                                      </p:to>
                                    </p:set>
                                    <p:animEffect filter="fade" transition="in">
                                      <p:cBhvr>
                                        <p:cTn dur="1000"/>
                                        <p:tgtEl>
                                          <p:spTgt spid="22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6" st="6"/>
                                            </p:txEl>
                                          </p:spTgt>
                                        </p:tgtEl>
                                        <p:attrNameLst>
                                          <p:attrName>style.visibility</p:attrName>
                                        </p:attrNameLst>
                                      </p:cBhvr>
                                      <p:to>
                                        <p:strVal val="visible"/>
                                      </p:to>
                                    </p:set>
                                    <p:animEffect filter="fade" transition="in">
                                      <p:cBhvr>
                                        <p:cTn dur="1000"/>
                                        <p:tgtEl>
                                          <p:spTgt spid="221">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5" name="Shape 225"/>
        <p:cNvGrpSpPr/>
        <p:nvPr/>
      </p:nvGrpSpPr>
      <p:grpSpPr>
        <a:xfrm>
          <a:off x="0" y="0"/>
          <a:ext cx="0" cy="0"/>
          <a:chOff x="0" y="0"/>
          <a:chExt cx="0" cy="0"/>
        </a:xfrm>
      </p:grpSpPr>
      <p:sp>
        <p:nvSpPr>
          <p:cNvPr id="226" name="Google Shape;226;p28"/>
          <p:cNvSpPr txBox="1"/>
          <p:nvPr>
            <p:ph type="title"/>
          </p:nvPr>
        </p:nvSpPr>
        <p:spPr>
          <a:xfrm>
            <a:off x="0" y="30480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7BDDC"/>
                </a:solidFill>
                <a:latin typeface="Calibri"/>
                <a:ea typeface="Calibri"/>
                <a:cs typeface="Calibri"/>
                <a:sym typeface="Calibri"/>
              </a:rPr>
              <a:t>Enter the if statement!</a:t>
            </a:r>
            <a:endParaRPr b="1" sz="3000">
              <a:solidFill>
                <a:srgbClr val="47BDDC"/>
              </a:solidFill>
              <a:latin typeface="Calibri"/>
              <a:ea typeface="Calibri"/>
              <a:cs typeface="Calibri"/>
              <a:sym typeface="Calibri"/>
            </a:endParaRPr>
          </a:p>
        </p:txBody>
      </p:sp>
      <p:sp>
        <p:nvSpPr>
          <p:cNvPr id="227" name="Google Shape;227;p28"/>
          <p:cNvSpPr txBox="1"/>
          <p:nvPr>
            <p:ph idx="1" type="body"/>
          </p:nvPr>
        </p:nvSpPr>
        <p:spPr>
          <a:xfrm>
            <a:off x="311700" y="9812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47BDDC"/>
                </a:highlight>
                <a:latin typeface="Calibri"/>
                <a:ea typeface="Calibri"/>
                <a:cs typeface="Calibri"/>
                <a:sym typeface="Calibri"/>
              </a:rPr>
              <a:t>IN LOOP</a:t>
            </a:r>
            <a:endParaRPr>
              <a:solidFill>
                <a:srgbClr val="FFFFFF"/>
              </a:solidFill>
              <a:highlight>
                <a:srgbClr val="47BDDC"/>
              </a:highlight>
              <a:latin typeface="Calibri"/>
              <a:ea typeface="Calibri"/>
              <a:cs typeface="Calibri"/>
              <a:sym typeface="Calibri"/>
            </a:endParaRPr>
          </a:p>
          <a:p>
            <a:pPr indent="0" lvl="0" marL="0" rtl="0" algn="l">
              <a:spcBef>
                <a:spcPts val="1600"/>
              </a:spcBef>
              <a:spcAft>
                <a:spcPts val="0"/>
              </a:spcAft>
              <a:buNone/>
            </a:pPr>
            <a:r>
              <a:rPr lang="en"/>
              <a:t>buttonState = digitalRead(buttonPin);</a:t>
            </a:r>
            <a:endParaRPr/>
          </a:p>
          <a:p>
            <a:pPr indent="0" lvl="0" marL="0" rtl="0" algn="l">
              <a:spcBef>
                <a:spcPts val="1600"/>
              </a:spcBef>
              <a:spcAft>
                <a:spcPts val="0"/>
              </a:spcAft>
              <a:buNone/>
            </a:pPr>
            <a:r>
              <a:rPr lang="en"/>
              <a:t>if(buttonState == HIGH) {</a:t>
            </a:r>
            <a:endParaRPr/>
          </a:p>
          <a:p>
            <a:pPr indent="457200" lvl="0" marL="0" rtl="0" algn="l">
              <a:spcBef>
                <a:spcPts val="1600"/>
              </a:spcBef>
              <a:spcAft>
                <a:spcPts val="0"/>
              </a:spcAft>
              <a:buNone/>
            </a:pPr>
            <a:r>
              <a:rPr lang="en"/>
              <a:t>// Turn the LED on</a:t>
            </a:r>
            <a:endParaRPr/>
          </a:p>
          <a:p>
            <a:pPr indent="0" lvl="0" marL="0" rtl="0" algn="l">
              <a:spcBef>
                <a:spcPts val="1600"/>
              </a:spcBef>
              <a:spcAft>
                <a:spcPts val="0"/>
              </a:spcAft>
              <a:buNone/>
            </a:pPr>
            <a:r>
              <a:rPr lang="en"/>
              <a:t>}</a:t>
            </a:r>
            <a:endParaRPr/>
          </a:p>
          <a:p>
            <a:pPr indent="0" lvl="0" marL="0" rtl="0" algn="l">
              <a:spcBef>
                <a:spcPts val="1600"/>
              </a:spcBef>
              <a:spcAft>
                <a:spcPts val="0"/>
              </a:spcAft>
              <a:buNone/>
            </a:pPr>
            <a:r>
              <a:rPr lang="en"/>
              <a:t>else {</a:t>
            </a:r>
            <a:endParaRPr/>
          </a:p>
          <a:p>
            <a:pPr indent="457200" lvl="0" marL="0" rtl="0" algn="l">
              <a:spcBef>
                <a:spcPts val="1600"/>
              </a:spcBef>
              <a:spcAft>
                <a:spcPts val="0"/>
              </a:spcAft>
              <a:buNone/>
            </a:pPr>
            <a:r>
              <a:rPr lang="en"/>
              <a:t>// Turn the LED off</a:t>
            </a:r>
            <a:endParaRPr/>
          </a:p>
          <a:p>
            <a:pPr indent="0" lvl="0" marL="0" rtl="0" algn="l">
              <a:spcBef>
                <a:spcPts val="1600"/>
              </a:spcBef>
              <a:spcAft>
                <a:spcPts val="1600"/>
              </a:spcAft>
              <a:buNone/>
            </a:pP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xEl>
                                              <p:pRg end="0" st="0"/>
                                            </p:txEl>
                                          </p:spTgt>
                                        </p:tgtEl>
                                        <p:attrNameLst>
                                          <p:attrName>style.visibility</p:attrName>
                                        </p:attrNameLst>
                                      </p:cBhvr>
                                      <p:to>
                                        <p:strVal val="visible"/>
                                      </p:to>
                                    </p:set>
                                    <p:animEffect filter="fade" transition="in">
                                      <p:cBhvr>
                                        <p:cTn dur="1000"/>
                                        <p:tgtEl>
                                          <p:spTgt spid="2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xEl>
                                              <p:pRg end="1" st="1"/>
                                            </p:txEl>
                                          </p:spTgt>
                                        </p:tgtEl>
                                        <p:attrNameLst>
                                          <p:attrName>style.visibility</p:attrName>
                                        </p:attrNameLst>
                                      </p:cBhvr>
                                      <p:to>
                                        <p:strVal val="visible"/>
                                      </p:to>
                                    </p:set>
                                    <p:animEffect filter="fade" transition="in">
                                      <p:cBhvr>
                                        <p:cTn dur="1000"/>
                                        <p:tgtEl>
                                          <p:spTgt spid="2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xEl>
                                              <p:pRg end="2" st="2"/>
                                            </p:txEl>
                                          </p:spTgt>
                                        </p:tgtEl>
                                        <p:attrNameLst>
                                          <p:attrName>style.visibility</p:attrName>
                                        </p:attrNameLst>
                                      </p:cBhvr>
                                      <p:to>
                                        <p:strVal val="visible"/>
                                      </p:to>
                                    </p:set>
                                    <p:animEffect filter="fade" transition="in">
                                      <p:cBhvr>
                                        <p:cTn dur="1000"/>
                                        <p:tgtEl>
                                          <p:spTgt spid="2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xEl>
                                              <p:pRg end="3" st="3"/>
                                            </p:txEl>
                                          </p:spTgt>
                                        </p:tgtEl>
                                        <p:attrNameLst>
                                          <p:attrName>style.visibility</p:attrName>
                                        </p:attrNameLst>
                                      </p:cBhvr>
                                      <p:to>
                                        <p:strVal val="visible"/>
                                      </p:to>
                                    </p:set>
                                    <p:animEffect filter="fade" transition="in">
                                      <p:cBhvr>
                                        <p:cTn dur="1000"/>
                                        <p:tgtEl>
                                          <p:spTgt spid="2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xEl>
                                              <p:pRg end="4" st="4"/>
                                            </p:txEl>
                                          </p:spTgt>
                                        </p:tgtEl>
                                        <p:attrNameLst>
                                          <p:attrName>style.visibility</p:attrName>
                                        </p:attrNameLst>
                                      </p:cBhvr>
                                      <p:to>
                                        <p:strVal val="visible"/>
                                      </p:to>
                                    </p:set>
                                    <p:animEffect filter="fade" transition="in">
                                      <p:cBhvr>
                                        <p:cTn dur="1000"/>
                                        <p:tgtEl>
                                          <p:spTgt spid="22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xEl>
                                              <p:pRg end="5" st="5"/>
                                            </p:txEl>
                                          </p:spTgt>
                                        </p:tgtEl>
                                        <p:attrNameLst>
                                          <p:attrName>style.visibility</p:attrName>
                                        </p:attrNameLst>
                                      </p:cBhvr>
                                      <p:to>
                                        <p:strVal val="visible"/>
                                      </p:to>
                                    </p:set>
                                    <p:animEffect filter="fade" transition="in">
                                      <p:cBhvr>
                                        <p:cTn dur="1000"/>
                                        <p:tgtEl>
                                          <p:spTgt spid="22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xEl>
                                              <p:pRg end="6" st="6"/>
                                            </p:txEl>
                                          </p:spTgt>
                                        </p:tgtEl>
                                        <p:attrNameLst>
                                          <p:attrName>style.visibility</p:attrName>
                                        </p:attrNameLst>
                                      </p:cBhvr>
                                      <p:to>
                                        <p:strVal val="visible"/>
                                      </p:to>
                                    </p:set>
                                    <p:animEffect filter="fade" transition="in">
                                      <p:cBhvr>
                                        <p:cTn dur="1000"/>
                                        <p:tgtEl>
                                          <p:spTgt spid="22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xEl>
                                              <p:pRg end="7" st="7"/>
                                            </p:txEl>
                                          </p:spTgt>
                                        </p:tgtEl>
                                        <p:attrNameLst>
                                          <p:attrName>style.visibility</p:attrName>
                                        </p:attrNameLst>
                                      </p:cBhvr>
                                      <p:to>
                                        <p:strVal val="visible"/>
                                      </p:to>
                                    </p:set>
                                    <p:animEffect filter="fade" transition="in">
                                      <p:cBhvr>
                                        <p:cTn dur="1000"/>
                                        <p:tgtEl>
                                          <p:spTgt spid="227">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1" name="Shape 231"/>
        <p:cNvGrpSpPr/>
        <p:nvPr/>
      </p:nvGrpSpPr>
      <p:grpSpPr>
        <a:xfrm>
          <a:off x="0" y="0"/>
          <a:ext cx="0" cy="0"/>
          <a:chOff x="0" y="0"/>
          <a:chExt cx="0" cy="0"/>
        </a:xfrm>
      </p:grpSpPr>
      <p:pic>
        <p:nvPicPr>
          <p:cNvPr id="232" name="Google Shape;232;p29"/>
          <p:cNvPicPr preferRelativeResize="0"/>
          <p:nvPr/>
        </p:nvPicPr>
        <p:blipFill>
          <a:blip r:embed="rId3">
            <a:alphaModFix/>
          </a:blip>
          <a:stretch>
            <a:fillRect/>
          </a:stretch>
        </p:blipFill>
        <p:spPr>
          <a:xfrm>
            <a:off x="2689719" y="694663"/>
            <a:ext cx="3764563" cy="3764563"/>
          </a:xfrm>
          <a:prstGeom prst="rect">
            <a:avLst/>
          </a:prstGeom>
          <a:noFill/>
          <a:ln>
            <a:noFill/>
          </a:ln>
        </p:spPr>
      </p:pic>
      <p:sp>
        <p:nvSpPr>
          <p:cNvPr id="233" name="Google Shape;233;p29"/>
          <p:cNvSpPr txBox="1"/>
          <p:nvPr>
            <p:ph idx="1" type="body"/>
          </p:nvPr>
        </p:nvSpPr>
        <p:spPr>
          <a:xfrm>
            <a:off x="-83600" y="45229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Make an SOS tool using morse code</a:t>
            </a:r>
            <a:endParaRPr/>
          </a:p>
          <a:p>
            <a:pPr indent="-342900" lvl="0" marL="457200" rtl="0" algn="l">
              <a:spcBef>
                <a:spcPts val="0"/>
              </a:spcBef>
              <a:spcAft>
                <a:spcPts val="0"/>
              </a:spcAft>
              <a:buSzPts val="1800"/>
              <a:buChar char="●"/>
            </a:pPr>
            <a:r>
              <a:rPr lang="en"/>
              <a:t>Create interesting patterns with multiple LED’s</a:t>
            </a:r>
            <a:endParaRPr/>
          </a:p>
          <a:p>
            <a:pPr indent="-342900" lvl="0" marL="457200" rtl="0" algn="l">
              <a:spcBef>
                <a:spcPts val="0"/>
              </a:spcBef>
              <a:spcAft>
                <a:spcPts val="0"/>
              </a:spcAft>
              <a:buSzPts val="1800"/>
              <a:buChar char="●"/>
            </a:pPr>
            <a:r>
              <a:rPr lang="en"/>
              <a:t>Combine LED’s with other components like IR sensors or motors</a:t>
            </a:r>
            <a:endParaRPr/>
          </a:p>
        </p:txBody>
      </p:sp>
      <p:sp>
        <p:nvSpPr>
          <p:cNvPr id="234" name="Google Shape;234;p29"/>
          <p:cNvSpPr txBox="1"/>
          <p:nvPr>
            <p:ph type="title"/>
          </p:nvPr>
        </p:nvSpPr>
        <p:spPr>
          <a:xfrm>
            <a:off x="0" y="4242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7BDDC"/>
                </a:solidFill>
                <a:latin typeface="Calibri"/>
                <a:ea typeface="Calibri"/>
                <a:cs typeface="Calibri"/>
                <a:sym typeface="Calibri"/>
              </a:rPr>
              <a:t>I wanna move!</a:t>
            </a:r>
            <a:endParaRPr b="1" sz="3000">
              <a:solidFill>
                <a:srgbClr val="47BDDC"/>
              </a:solidFill>
              <a:latin typeface="Calibri"/>
              <a:ea typeface="Calibri"/>
              <a:cs typeface="Calibri"/>
              <a:sym typeface="Calibri"/>
            </a:endParaRPr>
          </a:p>
        </p:txBody>
      </p:sp>
      <p:sp>
        <p:nvSpPr>
          <p:cNvPr id="235" name="Google Shape;235;p29"/>
          <p:cNvSpPr/>
          <p:nvPr/>
        </p:nvSpPr>
        <p:spPr>
          <a:xfrm>
            <a:off x="0" y="10400"/>
            <a:ext cx="9144000" cy="434700"/>
          </a:xfrm>
          <a:prstGeom prst="rect">
            <a:avLst/>
          </a:prstGeom>
          <a:solidFill>
            <a:srgbClr val="47BD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9"/>
          <p:cNvSpPr/>
          <p:nvPr/>
        </p:nvSpPr>
        <p:spPr>
          <a:xfrm>
            <a:off x="0" y="4708800"/>
            <a:ext cx="9144000" cy="434700"/>
          </a:xfrm>
          <a:prstGeom prst="rect">
            <a:avLst/>
          </a:prstGeom>
          <a:solidFill>
            <a:srgbClr val="47BD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0" name="Shape 240"/>
        <p:cNvGrpSpPr/>
        <p:nvPr/>
      </p:nvGrpSpPr>
      <p:grpSpPr>
        <a:xfrm>
          <a:off x="0" y="0"/>
          <a:ext cx="0" cy="0"/>
          <a:chOff x="0" y="0"/>
          <a:chExt cx="0" cy="0"/>
        </a:xfrm>
      </p:grpSpPr>
      <p:sp>
        <p:nvSpPr>
          <p:cNvPr id="241" name="Google Shape;241;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Servomotors are actuators that allow for precise control of angular / linear position</a:t>
            </a:r>
            <a:endParaRPr>
              <a:latin typeface="Calibri"/>
              <a:ea typeface="Calibri"/>
              <a:cs typeface="Calibri"/>
              <a:sym typeface="Calibri"/>
            </a:endParaRPr>
          </a:p>
          <a:p>
            <a:pPr indent="0" lvl="0" marL="0" rtl="0" algn="l">
              <a:spcBef>
                <a:spcPts val="1600"/>
              </a:spcBef>
              <a:spcAft>
                <a:spcPts val="0"/>
              </a:spcAft>
              <a:buClr>
                <a:schemeClr val="dk1"/>
              </a:buClr>
              <a:buSzPts val="1100"/>
              <a:buFont typeface="Arial"/>
              <a:buNone/>
            </a:pPr>
            <a:r>
              <a:rPr lang="en">
                <a:latin typeface="Calibri"/>
                <a:ea typeface="Calibri"/>
                <a:cs typeface="Calibri"/>
                <a:sym typeface="Calibri"/>
              </a:rPr>
              <a:t>Go to File--&gt;Examples--&gt;Servo--&gt;Sweep to test it out.</a:t>
            </a:r>
            <a:endParaRPr>
              <a:latin typeface="Calibri"/>
              <a:ea typeface="Calibri"/>
              <a:cs typeface="Calibri"/>
              <a:sym typeface="Calibri"/>
            </a:endParaRPr>
          </a:p>
          <a:p>
            <a:pPr indent="0" lvl="0" marL="0" rtl="0" algn="l">
              <a:spcBef>
                <a:spcPts val="1600"/>
              </a:spcBef>
              <a:spcAft>
                <a:spcPts val="0"/>
              </a:spcAft>
              <a:buNone/>
            </a:pPr>
            <a:r>
              <a:t/>
            </a:r>
            <a:endParaRPr>
              <a:latin typeface="Calibri"/>
              <a:ea typeface="Calibri"/>
              <a:cs typeface="Calibri"/>
              <a:sym typeface="Calibri"/>
            </a:endParaRPr>
          </a:p>
          <a:p>
            <a:pPr indent="0" lvl="0" marL="0" rtl="0" algn="l">
              <a:spcBef>
                <a:spcPts val="1600"/>
              </a:spcBef>
              <a:spcAft>
                <a:spcPts val="0"/>
              </a:spcAft>
              <a:buNone/>
            </a:pPr>
            <a:r>
              <a:t/>
            </a:r>
            <a:endParaRPr>
              <a:latin typeface="Calibri"/>
              <a:ea typeface="Calibri"/>
              <a:cs typeface="Calibri"/>
              <a:sym typeface="Calibri"/>
            </a:endParaRPr>
          </a:p>
          <a:p>
            <a:pPr indent="0" lvl="0" marL="0" rtl="0" algn="l">
              <a:spcBef>
                <a:spcPts val="1600"/>
              </a:spcBef>
              <a:spcAft>
                <a:spcPts val="0"/>
              </a:spcAft>
              <a:buNone/>
            </a:pPr>
            <a:r>
              <a:t/>
            </a:r>
            <a:endParaRPr>
              <a:latin typeface="Calibri"/>
              <a:ea typeface="Calibri"/>
              <a:cs typeface="Calibri"/>
              <a:sym typeface="Calibri"/>
            </a:endParaRPr>
          </a:p>
          <a:p>
            <a:pPr indent="0" lvl="0" marL="0" rtl="0" algn="l">
              <a:spcBef>
                <a:spcPts val="1600"/>
              </a:spcBef>
              <a:spcAft>
                <a:spcPts val="0"/>
              </a:spcAft>
              <a:buNone/>
            </a:pPr>
            <a:r>
              <a:t/>
            </a:r>
            <a:endParaRPr>
              <a:latin typeface="Calibri"/>
              <a:ea typeface="Calibri"/>
              <a:cs typeface="Calibri"/>
              <a:sym typeface="Calibri"/>
            </a:endParaRPr>
          </a:p>
          <a:p>
            <a:pPr indent="0" lvl="0" marL="0" rtl="0" algn="l">
              <a:spcBef>
                <a:spcPts val="1600"/>
              </a:spcBef>
              <a:spcAft>
                <a:spcPts val="1600"/>
              </a:spcAft>
              <a:buNone/>
            </a:pPr>
            <a:r>
              <a:t/>
            </a:r>
            <a:endParaRPr>
              <a:latin typeface="Calibri"/>
              <a:ea typeface="Calibri"/>
              <a:cs typeface="Calibri"/>
              <a:sym typeface="Calibri"/>
            </a:endParaRPr>
          </a:p>
        </p:txBody>
      </p:sp>
      <p:pic>
        <p:nvPicPr>
          <p:cNvPr id="242" name="Google Shape;242;p30"/>
          <p:cNvPicPr preferRelativeResize="0"/>
          <p:nvPr/>
        </p:nvPicPr>
        <p:blipFill>
          <a:blip r:embed="rId3">
            <a:alphaModFix/>
          </a:blip>
          <a:stretch>
            <a:fillRect/>
          </a:stretch>
        </p:blipFill>
        <p:spPr>
          <a:xfrm>
            <a:off x="1892900" y="2039075"/>
            <a:ext cx="5056200" cy="2886000"/>
          </a:xfrm>
          <a:prstGeom prst="rect">
            <a:avLst/>
          </a:prstGeom>
          <a:noFill/>
          <a:ln>
            <a:noFill/>
          </a:ln>
        </p:spPr>
      </p:pic>
      <p:sp>
        <p:nvSpPr>
          <p:cNvPr id="243" name="Google Shape;24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7BDDC"/>
                </a:solidFill>
                <a:latin typeface="Calibri"/>
                <a:ea typeface="Calibri"/>
                <a:cs typeface="Calibri"/>
                <a:sym typeface="Calibri"/>
              </a:rPr>
              <a:t>Servos </a:t>
            </a:r>
            <a:endParaRPr b="1" sz="3000">
              <a:solidFill>
                <a:srgbClr val="47BDDC"/>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0" st="0"/>
                                            </p:txEl>
                                          </p:spTgt>
                                        </p:tgtEl>
                                        <p:attrNameLst>
                                          <p:attrName>style.visibility</p:attrName>
                                        </p:attrNameLst>
                                      </p:cBhvr>
                                      <p:to>
                                        <p:strVal val="visible"/>
                                      </p:to>
                                    </p:set>
                                    <p:animEffect filter="fade" transition="in">
                                      <p:cBhvr>
                                        <p:cTn dur="1000"/>
                                        <p:tgtEl>
                                          <p:spTgt spid="2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1" st="1"/>
                                            </p:txEl>
                                          </p:spTgt>
                                        </p:tgtEl>
                                        <p:attrNameLst>
                                          <p:attrName>style.visibility</p:attrName>
                                        </p:attrNameLst>
                                      </p:cBhvr>
                                      <p:to>
                                        <p:strVal val="visible"/>
                                      </p:to>
                                    </p:set>
                                    <p:animEffect filter="fade" transition="in">
                                      <p:cBhvr>
                                        <p:cTn dur="1000"/>
                                        <p:tgtEl>
                                          <p:spTgt spid="2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2" st="2"/>
                                            </p:txEl>
                                          </p:spTgt>
                                        </p:tgtEl>
                                        <p:attrNameLst>
                                          <p:attrName>style.visibility</p:attrName>
                                        </p:attrNameLst>
                                      </p:cBhvr>
                                      <p:to>
                                        <p:strVal val="visible"/>
                                      </p:to>
                                    </p:set>
                                    <p:animEffect filter="fade" transition="in">
                                      <p:cBhvr>
                                        <p:cTn dur="1000"/>
                                        <p:tgtEl>
                                          <p:spTgt spid="2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3" st="3"/>
                                            </p:txEl>
                                          </p:spTgt>
                                        </p:tgtEl>
                                        <p:attrNameLst>
                                          <p:attrName>style.visibility</p:attrName>
                                        </p:attrNameLst>
                                      </p:cBhvr>
                                      <p:to>
                                        <p:strVal val="visible"/>
                                      </p:to>
                                    </p:set>
                                    <p:animEffect filter="fade" transition="in">
                                      <p:cBhvr>
                                        <p:cTn dur="1000"/>
                                        <p:tgtEl>
                                          <p:spTgt spid="24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4" st="4"/>
                                            </p:txEl>
                                          </p:spTgt>
                                        </p:tgtEl>
                                        <p:attrNameLst>
                                          <p:attrName>style.visibility</p:attrName>
                                        </p:attrNameLst>
                                      </p:cBhvr>
                                      <p:to>
                                        <p:strVal val="visible"/>
                                      </p:to>
                                    </p:set>
                                    <p:animEffect filter="fade" transition="in">
                                      <p:cBhvr>
                                        <p:cTn dur="1000"/>
                                        <p:tgtEl>
                                          <p:spTgt spid="24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5" st="5"/>
                                            </p:txEl>
                                          </p:spTgt>
                                        </p:tgtEl>
                                        <p:attrNameLst>
                                          <p:attrName>style.visibility</p:attrName>
                                        </p:attrNameLst>
                                      </p:cBhvr>
                                      <p:to>
                                        <p:strVal val="visible"/>
                                      </p:to>
                                    </p:set>
                                    <p:animEffect filter="fade" transition="in">
                                      <p:cBhvr>
                                        <p:cTn dur="1000"/>
                                        <p:tgtEl>
                                          <p:spTgt spid="24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6" st="6"/>
                                            </p:txEl>
                                          </p:spTgt>
                                        </p:tgtEl>
                                        <p:attrNameLst>
                                          <p:attrName>style.visibility</p:attrName>
                                        </p:attrNameLst>
                                      </p:cBhvr>
                                      <p:to>
                                        <p:strVal val="visible"/>
                                      </p:to>
                                    </p:set>
                                    <p:animEffect filter="fade" transition="in">
                                      <p:cBhvr>
                                        <p:cTn dur="1000"/>
                                        <p:tgtEl>
                                          <p:spTgt spid="241">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7" name="Shape 247"/>
        <p:cNvGrpSpPr/>
        <p:nvPr/>
      </p:nvGrpSpPr>
      <p:grpSpPr>
        <a:xfrm>
          <a:off x="0" y="0"/>
          <a:ext cx="0" cy="0"/>
          <a:chOff x="0" y="0"/>
          <a:chExt cx="0" cy="0"/>
        </a:xfrm>
      </p:grpSpPr>
      <p:sp>
        <p:nvSpPr>
          <p:cNvPr id="248" name="Google Shape;248;p31"/>
          <p:cNvSpPr txBox="1"/>
          <p:nvPr>
            <p:ph type="title"/>
          </p:nvPr>
        </p:nvSpPr>
        <p:spPr>
          <a:xfrm>
            <a:off x="0" y="30480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7BDDC"/>
                </a:solidFill>
                <a:latin typeface="Calibri"/>
                <a:ea typeface="Calibri"/>
                <a:cs typeface="Calibri"/>
                <a:sym typeface="Calibri"/>
              </a:rPr>
              <a:t>Code overview</a:t>
            </a:r>
            <a:endParaRPr b="1" sz="3000">
              <a:solidFill>
                <a:srgbClr val="47BDDC"/>
              </a:solidFill>
              <a:latin typeface="Calibri"/>
              <a:ea typeface="Calibri"/>
              <a:cs typeface="Calibri"/>
              <a:sym typeface="Calibri"/>
            </a:endParaRPr>
          </a:p>
        </p:txBody>
      </p:sp>
      <p:sp>
        <p:nvSpPr>
          <p:cNvPr id="249" name="Google Shape;249;p31"/>
          <p:cNvSpPr txBox="1"/>
          <p:nvPr>
            <p:ph idx="1" type="body"/>
          </p:nvPr>
        </p:nvSpPr>
        <p:spPr>
          <a:xfrm>
            <a:off x="311700" y="9812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47BDDC"/>
                </a:highlight>
                <a:latin typeface="Calibri"/>
                <a:ea typeface="Calibri"/>
                <a:cs typeface="Calibri"/>
                <a:sym typeface="Calibri"/>
              </a:rPr>
              <a:t>AT TOP</a:t>
            </a:r>
            <a:endParaRPr>
              <a:solidFill>
                <a:srgbClr val="FFFFFF"/>
              </a:solidFill>
              <a:highlight>
                <a:srgbClr val="47BDDC"/>
              </a:highlight>
              <a:latin typeface="Calibri"/>
              <a:ea typeface="Calibri"/>
              <a:cs typeface="Calibri"/>
              <a:sym typeface="Calibri"/>
            </a:endParaRPr>
          </a:p>
          <a:p>
            <a:pPr indent="0" lvl="0" marL="0" rtl="0" algn="l">
              <a:spcBef>
                <a:spcPts val="1600"/>
              </a:spcBef>
              <a:spcAft>
                <a:spcPts val="0"/>
              </a:spcAft>
              <a:buNone/>
            </a:pPr>
            <a:r>
              <a:rPr lang="en"/>
              <a:t>Servo servo1; // Declares a servo object</a:t>
            </a:r>
            <a:endParaRPr/>
          </a:p>
          <a:p>
            <a:pPr indent="0" lvl="0" marL="0" rtl="0" algn="l">
              <a:spcBef>
                <a:spcPts val="1600"/>
              </a:spcBef>
              <a:spcAft>
                <a:spcPts val="0"/>
              </a:spcAft>
              <a:buNone/>
            </a:pPr>
            <a:r>
              <a:rPr lang="en"/>
              <a:t>int servoPin = //TODO - Fill with your own servo pin</a:t>
            </a:r>
            <a:endParaRPr/>
          </a:p>
          <a:p>
            <a:pPr indent="0" lvl="0" marL="0" rtl="0" algn="l">
              <a:spcBef>
                <a:spcPts val="1600"/>
              </a:spcBef>
              <a:spcAft>
                <a:spcPts val="0"/>
              </a:spcAft>
              <a:buNone/>
            </a:pPr>
            <a:r>
              <a:rPr lang="en">
                <a:solidFill>
                  <a:srgbClr val="FFFFFF"/>
                </a:solidFill>
                <a:highlight>
                  <a:srgbClr val="47BDDC"/>
                </a:highlight>
                <a:latin typeface="Calibri"/>
                <a:ea typeface="Calibri"/>
                <a:cs typeface="Calibri"/>
                <a:sym typeface="Calibri"/>
              </a:rPr>
              <a:t>IN SETUP()</a:t>
            </a:r>
            <a:endParaRPr>
              <a:solidFill>
                <a:srgbClr val="FFFFFF"/>
              </a:solidFill>
              <a:highlight>
                <a:srgbClr val="47BDDC"/>
              </a:highlight>
              <a:latin typeface="Calibri"/>
              <a:ea typeface="Calibri"/>
              <a:cs typeface="Calibri"/>
              <a:sym typeface="Calibri"/>
            </a:endParaRPr>
          </a:p>
          <a:p>
            <a:pPr indent="0" lvl="0" marL="0" rtl="0" algn="l">
              <a:spcBef>
                <a:spcPts val="1600"/>
              </a:spcBef>
              <a:spcAft>
                <a:spcPts val="0"/>
              </a:spcAft>
              <a:buNone/>
            </a:pPr>
            <a:r>
              <a:rPr lang="en"/>
              <a:t>servo1.attach(servoPin) // Attaches the Servo object to a pin</a:t>
            </a:r>
            <a:endParaRPr/>
          </a:p>
          <a:p>
            <a:pPr indent="0" lvl="0" marL="0" rtl="0" algn="l">
              <a:spcBef>
                <a:spcPts val="1600"/>
              </a:spcBef>
              <a:spcAft>
                <a:spcPts val="0"/>
              </a:spcAft>
              <a:buNone/>
            </a:pPr>
            <a:r>
              <a:rPr lang="en"/>
              <a:t>servo1.write(90) // Rotates the Servo to 90 degrees</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0" st="0"/>
                                            </p:txEl>
                                          </p:spTgt>
                                        </p:tgtEl>
                                        <p:attrNameLst>
                                          <p:attrName>style.visibility</p:attrName>
                                        </p:attrNameLst>
                                      </p:cBhvr>
                                      <p:to>
                                        <p:strVal val="visible"/>
                                      </p:to>
                                    </p:set>
                                    <p:animEffect filter="fade" transition="in">
                                      <p:cBhvr>
                                        <p:cTn dur="1000"/>
                                        <p:tgtEl>
                                          <p:spTgt spid="2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1" st="1"/>
                                            </p:txEl>
                                          </p:spTgt>
                                        </p:tgtEl>
                                        <p:attrNameLst>
                                          <p:attrName>style.visibility</p:attrName>
                                        </p:attrNameLst>
                                      </p:cBhvr>
                                      <p:to>
                                        <p:strVal val="visible"/>
                                      </p:to>
                                    </p:set>
                                    <p:animEffect filter="fade" transition="in">
                                      <p:cBhvr>
                                        <p:cTn dur="1000"/>
                                        <p:tgtEl>
                                          <p:spTgt spid="2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2" st="2"/>
                                            </p:txEl>
                                          </p:spTgt>
                                        </p:tgtEl>
                                        <p:attrNameLst>
                                          <p:attrName>style.visibility</p:attrName>
                                        </p:attrNameLst>
                                      </p:cBhvr>
                                      <p:to>
                                        <p:strVal val="visible"/>
                                      </p:to>
                                    </p:set>
                                    <p:animEffect filter="fade" transition="in">
                                      <p:cBhvr>
                                        <p:cTn dur="1000"/>
                                        <p:tgtEl>
                                          <p:spTgt spid="2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3" st="3"/>
                                            </p:txEl>
                                          </p:spTgt>
                                        </p:tgtEl>
                                        <p:attrNameLst>
                                          <p:attrName>style.visibility</p:attrName>
                                        </p:attrNameLst>
                                      </p:cBhvr>
                                      <p:to>
                                        <p:strVal val="visible"/>
                                      </p:to>
                                    </p:set>
                                    <p:animEffect filter="fade" transition="in">
                                      <p:cBhvr>
                                        <p:cTn dur="1000"/>
                                        <p:tgtEl>
                                          <p:spTgt spid="2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4" st="4"/>
                                            </p:txEl>
                                          </p:spTgt>
                                        </p:tgtEl>
                                        <p:attrNameLst>
                                          <p:attrName>style.visibility</p:attrName>
                                        </p:attrNameLst>
                                      </p:cBhvr>
                                      <p:to>
                                        <p:strVal val="visible"/>
                                      </p:to>
                                    </p:set>
                                    <p:animEffect filter="fade" transition="in">
                                      <p:cBhvr>
                                        <p:cTn dur="1000"/>
                                        <p:tgtEl>
                                          <p:spTgt spid="24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5" st="5"/>
                                            </p:txEl>
                                          </p:spTgt>
                                        </p:tgtEl>
                                        <p:attrNameLst>
                                          <p:attrName>style.visibility</p:attrName>
                                        </p:attrNameLst>
                                      </p:cBhvr>
                                      <p:to>
                                        <p:strVal val="visible"/>
                                      </p:to>
                                    </p:set>
                                    <p:animEffect filter="fade" transition="in">
                                      <p:cBhvr>
                                        <p:cTn dur="1000"/>
                                        <p:tgtEl>
                                          <p:spTgt spid="24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6" st="6"/>
                                            </p:txEl>
                                          </p:spTgt>
                                        </p:tgtEl>
                                        <p:attrNameLst>
                                          <p:attrName>style.visibility</p:attrName>
                                        </p:attrNameLst>
                                      </p:cBhvr>
                                      <p:to>
                                        <p:strVal val="visible"/>
                                      </p:to>
                                    </p:set>
                                    <p:animEffect filter="fade" transition="in">
                                      <p:cBhvr>
                                        <p:cTn dur="1000"/>
                                        <p:tgtEl>
                                          <p:spTgt spid="24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b="24743" l="31317" r="22121" t="4360"/>
          <a:stretch/>
        </p:blipFill>
        <p:spPr>
          <a:xfrm>
            <a:off x="1813950" y="1628550"/>
            <a:ext cx="1858500" cy="1886400"/>
          </a:xfrm>
          <a:prstGeom prst="ellipse">
            <a:avLst/>
          </a:prstGeom>
          <a:noFill/>
          <a:ln cap="flat" cmpd="sng" w="114300">
            <a:solidFill>
              <a:srgbClr val="47BDDC"/>
            </a:solidFill>
            <a:prstDash val="solid"/>
            <a:round/>
            <a:headEnd len="sm" w="sm" type="none"/>
            <a:tailEnd len="sm" w="sm" type="none"/>
          </a:ln>
          <a:effectLst>
            <a:outerShdw blurRad="685800" rotWithShape="0" algn="bl" dir="5400000" dist="66675">
              <a:srgbClr val="000000">
                <a:alpha val="26000"/>
              </a:srgbClr>
            </a:outerShdw>
          </a:effectLst>
        </p:spPr>
      </p:pic>
      <p:sp>
        <p:nvSpPr>
          <p:cNvPr id="61" name="Google Shape;61;p14"/>
          <p:cNvSpPr txBox="1"/>
          <p:nvPr>
            <p:ph type="ctrTitle"/>
          </p:nvPr>
        </p:nvSpPr>
        <p:spPr>
          <a:xfrm>
            <a:off x="311700" y="-7723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47BDDC"/>
                </a:solidFill>
              </a:rPr>
              <a:t>Who are we?</a:t>
            </a:r>
            <a:endParaRPr b="1">
              <a:solidFill>
                <a:srgbClr val="47BDDC"/>
              </a:solidFill>
            </a:endParaRPr>
          </a:p>
        </p:txBody>
      </p:sp>
      <p:pic>
        <p:nvPicPr>
          <p:cNvPr id="62" name="Google Shape;62;p14"/>
          <p:cNvPicPr preferRelativeResize="0"/>
          <p:nvPr/>
        </p:nvPicPr>
        <p:blipFill>
          <a:blip r:embed="rId4">
            <a:alphaModFix/>
          </a:blip>
          <a:stretch>
            <a:fillRect/>
          </a:stretch>
        </p:blipFill>
        <p:spPr>
          <a:xfrm>
            <a:off x="5471550" y="1642500"/>
            <a:ext cx="1858500" cy="1858500"/>
          </a:xfrm>
          <a:prstGeom prst="ellipse">
            <a:avLst/>
          </a:prstGeom>
          <a:noFill/>
          <a:ln cap="flat" cmpd="sng" w="114300">
            <a:solidFill>
              <a:srgbClr val="47BDDC"/>
            </a:solidFill>
            <a:prstDash val="solid"/>
            <a:round/>
            <a:headEnd len="sm" w="sm" type="none"/>
            <a:tailEnd len="sm" w="sm" type="none"/>
          </a:ln>
          <a:effectLst>
            <a:outerShdw blurRad="685800" rotWithShape="0" algn="bl" dir="5400000" dist="66675">
              <a:srgbClr val="000000">
                <a:alpha val="26000"/>
              </a:srgbClr>
            </a:outerShdw>
          </a:effectLst>
        </p:spPr>
      </p:pic>
      <p:sp>
        <p:nvSpPr>
          <p:cNvPr id="63" name="Google Shape;63;p14"/>
          <p:cNvSpPr txBox="1"/>
          <p:nvPr/>
        </p:nvSpPr>
        <p:spPr>
          <a:xfrm>
            <a:off x="1175250" y="3653400"/>
            <a:ext cx="3135900" cy="579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Calibri"/>
                <a:ea typeface="Calibri"/>
                <a:cs typeface="Calibri"/>
                <a:sym typeface="Calibri"/>
              </a:rPr>
              <a:t>Johnny Zhang</a:t>
            </a:r>
            <a:endParaRPr b="1" sz="3600">
              <a:latin typeface="Calibri"/>
              <a:ea typeface="Calibri"/>
              <a:cs typeface="Calibri"/>
              <a:sym typeface="Calibri"/>
            </a:endParaRPr>
          </a:p>
        </p:txBody>
      </p:sp>
      <p:sp>
        <p:nvSpPr>
          <p:cNvPr id="64" name="Google Shape;64;p14"/>
          <p:cNvSpPr txBox="1"/>
          <p:nvPr/>
        </p:nvSpPr>
        <p:spPr>
          <a:xfrm>
            <a:off x="4832850" y="3653400"/>
            <a:ext cx="3135900" cy="579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Calibri"/>
                <a:ea typeface="Calibri"/>
                <a:cs typeface="Calibri"/>
                <a:sym typeface="Calibri"/>
              </a:rPr>
              <a:t>Antony Nguyen</a:t>
            </a:r>
            <a:endParaRPr b="1" sz="36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1000"/>
                                        <p:tgtEl>
                                          <p:spTgt spid="60"/>
                                        </p:tgtEl>
                                      </p:cBhvr>
                                    </p:animEffect>
                                  </p:childTnLst>
                                </p:cTn>
                              </p:par>
                              <p:par>
                                <p:cTn fill="hold" nodeType="with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par>
                                <p:cTn fill="hold" nodeType="with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3" name="Shape 253"/>
        <p:cNvGrpSpPr/>
        <p:nvPr/>
      </p:nvGrpSpPr>
      <p:grpSpPr>
        <a:xfrm>
          <a:off x="0" y="0"/>
          <a:ext cx="0" cy="0"/>
          <a:chOff x="0" y="0"/>
          <a:chExt cx="0" cy="0"/>
        </a:xfrm>
      </p:grpSpPr>
      <p:sp>
        <p:nvSpPr>
          <p:cNvPr id="254" name="Google Shape;254;p32"/>
          <p:cNvSpPr txBox="1"/>
          <p:nvPr>
            <p:ph type="title"/>
          </p:nvPr>
        </p:nvSpPr>
        <p:spPr>
          <a:xfrm>
            <a:off x="0" y="30480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7BDDC"/>
                </a:solidFill>
                <a:latin typeface="Calibri"/>
                <a:ea typeface="Calibri"/>
                <a:cs typeface="Calibri"/>
                <a:sym typeface="Calibri"/>
              </a:rPr>
              <a:t>For loop?</a:t>
            </a:r>
            <a:endParaRPr b="1" sz="3000">
              <a:solidFill>
                <a:srgbClr val="47BDDC"/>
              </a:solidFill>
              <a:latin typeface="Calibri"/>
              <a:ea typeface="Calibri"/>
              <a:cs typeface="Calibri"/>
              <a:sym typeface="Calibri"/>
            </a:endParaRPr>
          </a:p>
        </p:txBody>
      </p:sp>
      <p:sp>
        <p:nvSpPr>
          <p:cNvPr id="255" name="Google Shape;255;p32"/>
          <p:cNvSpPr txBox="1"/>
          <p:nvPr>
            <p:ph idx="1" type="body"/>
          </p:nvPr>
        </p:nvSpPr>
        <p:spPr>
          <a:xfrm>
            <a:off x="311700" y="9812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47BDDC"/>
                </a:highlight>
                <a:latin typeface="Calibri"/>
                <a:ea typeface="Calibri"/>
                <a:cs typeface="Calibri"/>
                <a:sym typeface="Calibri"/>
              </a:rPr>
              <a:t>IN LOOP</a:t>
            </a:r>
            <a:endParaRPr>
              <a:solidFill>
                <a:srgbClr val="FFFFFF"/>
              </a:solidFill>
              <a:highlight>
                <a:srgbClr val="47BDDC"/>
              </a:highlight>
              <a:latin typeface="Calibri"/>
              <a:ea typeface="Calibri"/>
              <a:cs typeface="Calibri"/>
              <a:sym typeface="Calibri"/>
            </a:endParaRPr>
          </a:p>
          <a:p>
            <a:pPr indent="0" lvl="0" marL="0" rtl="0" algn="l">
              <a:spcBef>
                <a:spcPts val="1600"/>
              </a:spcBef>
              <a:spcAft>
                <a:spcPts val="0"/>
              </a:spcAft>
              <a:buNone/>
            </a:pPr>
            <a:r>
              <a:rPr lang="en"/>
              <a:t>for(int i = 0; i &lt;= 180; i++) {		// Start, End, Increment</a:t>
            </a:r>
            <a:endParaRPr/>
          </a:p>
          <a:p>
            <a:pPr indent="0" lvl="0" marL="0" rtl="0" algn="l">
              <a:spcBef>
                <a:spcPts val="1600"/>
              </a:spcBef>
              <a:spcAft>
                <a:spcPts val="0"/>
              </a:spcAft>
              <a:buNone/>
            </a:pPr>
            <a:r>
              <a:rPr lang="en"/>
              <a:t>	servo.write(i);	// Writes to an angle</a:t>
            </a:r>
            <a:endParaRPr/>
          </a:p>
          <a:p>
            <a:pPr indent="0" lvl="0" marL="0" rtl="0" algn="l">
              <a:spcBef>
                <a:spcPts val="1600"/>
              </a:spcBef>
              <a:spcAft>
                <a:spcPts val="0"/>
              </a:spcAft>
              <a:buNone/>
            </a:pPr>
            <a:r>
              <a:rPr lang="en"/>
              <a:t>	delay(15)		// Delay by 15 milliseconds</a:t>
            </a:r>
            <a:endParaRPr/>
          </a:p>
          <a:p>
            <a:pPr indent="0" lvl="0" marL="0" rtl="0" algn="l">
              <a:spcBef>
                <a:spcPts val="1600"/>
              </a:spcBef>
              <a:spcAft>
                <a:spcPts val="0"/>
              </a:spcAft>
              <a:buClr>
                <a:schemeClr val="dk1"/>
              </a:buClr>
              <a:buSzPts val="1100"/>
              <a:buFont typeface="Arial"/>
              <a:buNone/>
            </a:pPr>
            <a:r>
              <a:rPr lang="en"/>
              <a: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0" st="0"/>
                                            </p:txEl>
                                          </p:spTgt>
                                        </p:tgtEl>
                                        <p:attrNameLst>
                                          <p:attrName>style.visibility</p:attrName>
                                        </p:attrNameLst>
                                      </p:cBhvr>
                                      <p:to>
                                        <p:strVal val="visible"/>
                                      </p:to>
                                    </p:set>
                                    <p:animEffect filter="fade" transition="in">
                                      <p:cBhvr>
                                        <p:cTn dur="1000"/>
                                        <p:tgtEl>
                                          <p:spTgt spid="2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1" st="1"/>
                                            </p:txEl>
                                          </p:spTgt>
                                        </p:tgtEl>
                                        <p:attrNameLst>
                                          <p:attrName>style.visibility</p:attrName>
                                        </p:attrNameLst>
                                      </p:cBhvr>
                                      <p:to>
                                        <p:strVal val="visible"/>
                                      </p:to>
                                    </p:set>
                                    <p:animEffect filter="fade" transition="in">
                                      <p:cBhvr>
                                        <p:cTn dur="1000"/>
                                        <p:tgtEl>
                                          <p:spTgt spid="2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2" st="2"/>
                                            </p:txEl>
                                          </p:spTgt>
                                        </p:tgtEl>
                                        <p:attrNameLst>
                                          <p:attrName>style.visibility</p:attrName>
                                        </p:attrNameLst>
                                      </p:cBhvr>
                                      <p:to>
                                        <p:strVal val="visible"/>
                                      </p:to>
                                    </p:set>
                                    <p:animEffect filter="fade" transition="in">
                                      <p:cBhvr>
                                        <p:cTn dur="1000"/>
                                        <p:tgtEl>
                                          <p:spTgt spid="2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3" st="3"/>
                                            </p:txEl>
                                          </p:spTgt>
                                        </p:tgtEl>
                                        <p:attrNameLst>
                                          <p:attrName>style.visibility</p:attrName>
                                        </p:attrNameLst>
                                      </p:cBhvr>
                                      <p:to>
                                        <p:strVal val="visible"/>
                                      </p:to>
                                    </p:set>
                                    <p:animEffect filter="fade" transition="in">
                                      <p:cBhvr>
                                        <p:cTn dur="1000"/>
                                        <p:tgtEl>
                                          <p:spTgt spid="2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4" st="4"/>
                                            </p:txEl>
                                          </p:spTgt>
                                        </p:tgtEl>
                                        <p:attrNameLst>
                                          <p:attrName>style.visibility</p:attrName>
                                        </p:attrNameLst>
                                      </p:cBhvr>
                                      <p:to>
                                        <p:strVal val="visible"/>
                                      </p:to>
                                    </p:set>
                                    <p:animEffect filter="fade" transition="in">
                                      <p:cBhvr>
                                        <p:cTn dur="1000"/>
                                        <p:tgtEl>
                                          <p:spTgt spid="2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5" st="5"/>
                                            </p:txEl>
                                          </p:spTgt>
                                        </p:tgtEl>
                                        <p:attrNameLst>
                                          <p:attrName>style.visibility</p:attrName>
                                        </p:attrNameLst>
                                      </p:cBhvr>
                                      <p:to>
                                        <p:strVal val="visible"/>
                                      </p:to>
                                    </p:set>
                                    <p:animEffect filter="fade" transition="in">
                                      <p:cBhvr>
                                        <p:cTn dur="1000"/>
                                        <p:tgtEl>
                                          <p:spTgt spid="25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6" st="6"/>
                                            </p:txEl>
                                          </p:spTgt>
                                        </p:tgtEl>
                                        <p:attrNameLst>
                                          <p:attrName>style.visibility</p:attrName>
                                        </p:attrNameLst>
                                      </p:cBhvr>
                                      <p:to>
                                        <p:strVal val="visible"/>
                                      </p:to>
                                    </p:set>
                                    <p:animEffect filter="fade" transition="in">
                                      <p:cBhvr>
                                        <p:cTn dur="1000"/>
                                        <p:tgtEl>
                                          <p:spTgt spid="25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7" st="7"/>
                                            </p:txEl>
                                          </p:spTgt>
                                        </p:tgtEl>
                                        <p:attrNameLst>
                                          <p:attrName>style.visibility</p:attrName>
                                        </p:attrNameLst>
                                      </p:cBhvr>
                                      <p:to>
                                        <p:strVal val="visible"/>
                                      </p:to>
                                    </p:set>
                                    <p:animEffect filter="fade" transition="in">
                                      <p:cBhvr>
                                        <p:cTn dur="1000"/>
                                        <p:tgtEl>
                                          <p:spTgt spid="255">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9" name="Shape 259"/>
        <p:cNvGrpSpPr/>
        <p:nvPr/>
      </p:nvGrpSpPr>
      <p:grpSpPr>
        <a:xfrm>
          <a:off x="0" y="0"/>
          <a:ext cx="0" cy="0"/>
          <a:chOff x="0" y="0"/>
          <a:chExt cx="0" cy="0"/>
        </a:xfrm>
      </p:grpSpPr>
      <p:pic>
        <p:nvPicPr>
          <p:cNvPr id="260" name="Google Shape;260;p33"/>
          <p:cNvPicPr preferRelativeResize="0"/>
          <p:nvPr/>
        </p:nvPicPr>
        <p:blipFill>
          <a:blip r:embed="rId3">
            <a:alphaModFix/>
          </a:blip>
          <a:stretch>
            <a:fillRect/>
          </a:stretch>
        </p:blipFill>
        <p:spPr>
          <a:xfrm>
            <a:off x="1995610" y="409900"/>
            <a:ext cx="5152781" cy="3961200"/>
          </a:xfrm>
          <a:prstGeom prst="rect">
            <a:avLst/>
          </a:prstGeom>
          <a:noFill/>
          <a:ln>
            <a:noFill/>
          </a:ln>
        </p:spPr>
      </p:pic>
      <p:sp>
        <p:nvSpPr>
          <p:cNvPr id="261" name="Google Shape;261;p33"/>
          <p:cNvSpPr/>
          <p:nvPr/>
        </p:nvSpPr>
        <p:spPr>
          <a:xfrm>
            <a:off x="2413425" y="4175650"/>
            <a:ext cx="5451000" cy="333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3"/>
          <p:cNvSpPr/>
          <p:nvPr/>
        </p:nvSpPr>
        <p:spPr>
          <a:xfrm>
            <a:off x="0" y="10400"/>
            <a:ext cx="9144000" cy="434700"/>
          </a:xfrm>
          <a:prstGeom prst="rect">
            <a:avLst/>
          </a:prstGeom>
          <a:solidFill>
            <a:srgbClr val="47BD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3"/>
          <p:cNvSpPr/>
          <p:nvPr/>
        </p:nvSpPr>
        <p:spPr>
          <a:xfrm>
            <a:off x="0" y="4708800"/>
            <a:ext cx="9144000" cy="434700"/>
          </a:xfrm>
          <a:prstGeom prst="rect">
            <a:avLst/>
          </a:prstGeom>
          <a:solidFill>
            <a:srgbClr val="47BD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7" name="Shape 267"/>
        <p:cNvGrpSpPr/>
        <p:nvPr/>
      </p:nvGrpSpPr>
      <p:grpSpPr>
        <a:xfrm>
          <a:off x="0" y="0"/>
          <a:ext cx="0" cy="0"/>
          <a:chOff x="0" y="0"/>
          <a:chExt cx="0" cy="0"/>
        </a:xfrm>
      </p:grpSpPr>
      <p:sp>
        <p:nvSpPr>
          <p:cNvPr id="268" name="Google Shape;268;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Used for communication between Arduino and a computer</a:t>
            </a:r>
            <a:endParaRPr>
              <a:latin typeface="Calibri"/>
              <a:ea typeface="Calibri"/>
              <a:cs typeface="Calibri"/>
              <a:sym typeface="Calibri"/>
            </a:endParaRPr>
          </a:p>
          <a:p>
            <a:pPr indent="0" lvl="0" marL="0" rtl="0" algn="l">
              <a:spcBef>
                <a:spcPts val="1600"/>
              </a:spcBef>
              <a:spcAft>
                <a:spcPts val="0"/>
              </a:spcAft>
              <a:buNone/>
            </a:pPr>
            <a:r>
              <a:rPr lang="en">
                <a:latin typeface="Calibri"/>
                <a:ea typeface="Calibri"/>
                <a:cs typeface="Calibri"/>
                <a:sym typeface="Calibri"/>
              </a:rPr>
              <a:t>Serial.begin(9600); :Sets the data rate in bits per second</a:t>
            </a:r>
            <a:endParaRPr>
              <a:latin typeface="Calibri"/>
              <a:ea typeface="Calibri"/>
              <a:cs typeface="Calibri"/>
              <a:sym typeface="Calibri"/>
            </a:endParaRPr>
          </a:p>
          <a:p>
            <a:pPr indent="0" lvl="0" marL="0" rtl="0" algn="l">
              <a:spcBef>
                <a:spcPts val="1600"/>
              </a:spcBef>
              <a:spcAft>
                <a:spcPts val="0"/>
              </a:spcAft>
              <a:buNone/>
            </a:pPr>
            <a:r>
              <a:rPr lang="en">
                <a:latin typeface="Calibri"/>
                <a:ea typeface="Calibri"/>
                <a:cs typeface="Calibri"/>
                <a:sym typeface="Calibri"/>
              </a:rPr>
              <a:t>Serial.print() : Print information to serial monitor</a:t>
            </a:r>
            <a:endParaRPr>
              <a:latin typeface="Calibri"/>
              <a:ea typeface="Calibri"/>
              <a:cs typeface="Calibri"/>
              <a:sym typeface="Calibri"/>
            </a:endParaRPr>
          </a:p>
          <a:p>
            <a:pPr indent="0" lvl="0" marL="0" rtl="0" algn="l">
              <a:spcBef>
                <a:spcPts val="1600"/>
              </a:spcBef>
              <a:spcAft>
                <a:spcPts val="0"/>
              </a:spcAft>
              <a:buNone/>
            </a:pPr>
            <a:r>
              <a:rPr lang="en">
                <a:latin typeface="Calibri"/>
                <a:ea typeface="Calibri"/>
                <a:cs typeface="Calibri"/>
                <a:sym typeface="Calibri"/>
              </a:rPr>
              <a:t>Serial.read() : Read information from serial monitor</a:t>
            </a:r>
            <a:endParaRPr>
              <a:latin typeface="Calibri"/>
              <a:ea typeface="Calibri"/>
              <a:cs typeface="Calibri"/>
              <a:sym typeface="Calibri"/>
            </a:endParaRPr>
          </a:p>
          <a:p>
            <a:pPr indent="0" lvl="0" marL="0" rtl="0" algn="l">
              <a:spcBef>
                <a:spcPts val="1600"/>
              </a:spcBef>
              <a:spcAft>
                <a:spcPts val="0"/>
              </a:spcAft>
              <a:buNone/>
            </a:pPr>
            <a:r>
              <a:rPr lang="en">
                <a:latin typeface="Calibri"/>
                <a:ea typeface="Calibri"/>
                <a:cs typeface="Calibri"/>
                <a:sym typeface="Calibri"/>
              </a:rPr>
              <a:t>Serial.available(): Checks if bits are available for reading</a:t>
            </a:r>
            <a:endParaRPr>
              <a:latin typeface="Calibri"/>
              <a:ea typeface="Calibri"/>
              <a:cs typeface="Calibri"/>
              <a:sym typeface="Calibri"/>
            </a:endParaRPr>
          </a:p>
          <a:p>
            <a:pPr indent="0" lvl="0" marL="0" rtl="0" algn="l">
              <a:spcBef>
                <a:spcPts val="1600"/>
              </a:spcBef>
              <a:spcAft>
                <a:spcPts val="0"/>
              </a:spcAft>
              <a:buNone/>
            </a:pPr>
            <a:r>
              <a:t/>
            </a:r>
            <a:endParaRPr>
              <a:latin typeface="Calibri"/>
              <a:ea typeface="Calibri"/>
              <a:cs typeface="Calibri"/>
              <a:sym typeface="Calibri"/>
            </a:endParaRPr>
          </a:p>
          <a:p>
            <a:pPr indent="0" lvl="0" marL="0" rtl="0" algn="l">
              <a:spcBef>
                <a:spcPts val="1600"/>
              </a:spcBef>
              <a:spcAft>
                <a:spcPts val="0"/>
              </a:spcAft>
              <a:buNone/>
            </a:pPr>
            <a:r>
              <a:t/>
            </a:r>
            <a:endParaRPr>
              <a:latin typeface="Calibri"/>
              <a:ea typeface="Calibri"/>
              <a:cs typeface="Calibri"/>
              <a:sym typeface="Calibri"/>
            </a:endParaRPr>
          </a:p>
          <a:p>
            <a:pPr indent="0" lvl="0" marL="0" rtl="0" algn="l">
              <a:spcBef>
                <a:spcPts val="1600"/>
              </a:spcBef>
              <a:spcAft>
                <a:spcPts val="0"/>
              </a:spcAft>
              <a:buNone/>
            </a:pPr>
            <a:r>
              <a:t/>
            </a:r>
            <a:endParaRPr>
              <a:latin typeface="Calibri"/>
              <a:ea typeface="Calibri"/>
              <a:cs typeface="Calibri"/>
              <a:sym typeface="Calibri"/>
            </a:endParaRPr>
          </a:p>
          <a:p>
            <a:pPr indent="0" lvl="0" marL="0" rtl="0" algn="l">
              <a:spcBef>
                <a:spcPts val="1600"/>
              </a:spcBef>
              <a:spcAft>
                <a:spcPts val="0"/>
              </a:spcAft>
              <a:buNone/>
            </a:pPr>
            <a:r>
              <a:t/>
            </a:r>
            <a:endParaRPr>
              <a:latin typeface="Calibri"/>
              <a:ea typeface="Calibri"/>
              <a:cs typeface="Calibri"/>
              <a:sym typeface="Calibri"/>
            </a:endParaRPr>
          </a:p>
          <a:p>
            <a:pPr indent="0" lvl="0" marL="0" rtl="0" algn="l">
              <a:spcBef>
                <a:spcPts val="1600"/>
              </a:spcBef>
              <a:spcAft>
                <a:spcPts val="1600"/>
              </a:spcAft>
              <a:buNone/>
            </a:pPr>
            <a:r>
              <a:t/>
            </a:r>
            <a:endParaRPr>
              <a:latin typeface="Calibri"/>
              <a:ea typeface="Calibri"/>
              <a:cs typeface="Calibri"/>
              <a:sym typeface="Calibri"/>
            </a:endParaRPr>
          </a:p>
        </p:txBody>
      </p:sp>
      <p:sp>
        <p:nvSpPr>
          <p:cNvPr id="269" name="Google Shape;269;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7BDDC"/>
                </a:solidFill>
                <a:latin typeface="Calibri"/>
                <a:ea typeface="Calibri"/>
                <a:cs typeface="Calibri"/>
                <a:sym typeface="Calibri"/>
              </a:rPr>
              <a:t>Serial </a:t>
            </a:r>
            <a:endParaRPr b="1" sz="3000">
              <a:solidFill>
                <a:srgbClr val="47BDDC"/>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0" st="0"/>
                                            </p:txEl>
                                          </p:spTgt>
                                        </p:tgtEl>
                                        <p:attrNameLst>
                                          <p:attrName>style.visibility</p:attrName>
                                        </p:attrNameLst>
                                      </p:cBhvr>
                                      <p:to>
                                        <p:strVal val="visible"/>
                                      </p:to>
                                    </p:set>
                                    <p:animEffect filter="fade" transition="in">
                                      <p:cBhvr>
                                        <p:cTn dur="1000"/>
                                        <p:tgtEl>
                                          <p:spTgt spid="2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1" st="1"/>
                                            </p:txEl>
                                          </p:spTgt>
                                        </p:tgtEl>
                                        <p:attrNameLst>
                                          <p:attrName>style.visibility</p:attrName>
                                        </p:attrNameLst>
                                      </p:cBhvr>
                                      <p:to>
                                        <p:strVal val="visible"/>
                                      </p:to>
                                    </p:set>
                                    <p:animEffect filter="fade" transition="in">
                                      <p:cBhvr>
                                        <p:cTn dur="1000"/>
                                        <p:tgtEl>
                                          <p:spTgt spid="2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2" st="2"/>
                                            </p:txEl>
                                          </p:spTgt>
                                        </p:tgtEl>
                                        <p:attrNameLst>
                                          <p:attrName>style.visibility</p:attrName>
                                        </p:attrNameLst>
                                      </p:cBhvr>
                                      <p:to>
                                        <p:strVal val="visible"/>
                                      </p:to>
                                    </p:set>
                                    <p:animEffect filter="fade" transition="in">
                                      <p:cBhvr>
                                        <p:cTn dur="1000"/>
                                        <p:tgtEl>
                                          <p:spTgt spid="2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3" st="3"/>
                                            </p:txEl>
                                          </p:spTgt>
                                        </p:tgtEl>
                                        <p:attrNameLst>
                                          <p:attrName>style.visibility</p:attrName>
                                        </p:attrNameLst>
                                      </p:cBhvr>
                                      <p:to>
                                        <p:strVal val="visible"/>
                                      </p:to>
                                    </p:set>
                                    <p:animEffect filter="fade" transition="in">
                                      <p:cBhvr>
                                        <p:cTn dur="1000"/>
                                        <p:tgtEl>
                                          <p:spTgt spid="2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4" st="4"/>
                                            </p:txEl>
                                          </p:spTgt>
                                        </p:tgtEl>
                                        <p:attrNameLst>
                                          <p:attrName>style.visibility</p:attrName>
                                        </p:attrNameLst>
                                      </p:cBhvr>
                                      <p:to>
                                        <p:strVal val="visible"/>
                                      </p:to>
                                    </p:set>
                                    <p:animEffect filter="fade" transition="in">
                                      <p:cBhvr>
                                        <p:cTn dur="1000"/>
                                        <p:tgtEl>
                                          <p:spTgt spid="26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5" st="5"/>
                                            </p:txEl>
                                          </p:spTgt>
                                        </p:tgtEl>
                                        <p:attrNameLst>
                                          <p:attrName>style.visibility</p:attrName>
                                        </p:attrNameLst>
                                      </p:cBhvr>
                                      <p:to>
                                        <p:strVal val="visible"/>
                                      </p:to>
                                    </p:set>
                                    <p:animEffect filter="fade" transition="in">
                                      <p:cBhvr>
                                        <p:cTn dur="1000"/>
                                        <p:tgtEl>
                                          <p:spTgt spid="26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6" st="6"/>
                                            </p:txEl>
                                          </p:spTgt>
                                        </p:tgtEl>
                                        <p:attrNameLst>
                                          <p:attrName>style.visibility</p:attrName>
                                        </p:attrNameLst>
                                      </p:cBhvr>
                                      <p:to>
                                        <p:strVal val="visible"/>
                                      </p:to>
                                    </p:set>
                                    <p:animEffect filter="fade" transition="in">
                                      <p:cBhvr>
                                        <p:cTn dur="1000"/>
                                        <p:tgtEl>
                                          <p:spTgt spid="26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7" st="7"/>
                                            </p:txEl>
                                          </p:spTgt>
                                        </p:tgtEl>
                                        <p:attrNameLst>
                                          <p:attrName>style.visibility</p:attrName>
                                        </p:attrNameLst>
                                      </p:cBhvr>
                                      <p:to>
                                        <p:strVal val="visible"/>
                                      </p:to>
                                    </p:set>
                                    <p:animEffect filter="fade" transition="in">
                                      <p:cBhvr>
                                        <p:cTn dur="1000"/>
                                        <p:tgtEl>
                                          <p:spTgt spid="26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8" st="8"/>
                                            </p:txEl>
                                          </p:spTgt>
                                        </p:tgtEl>
                                        <p:attrNameLst>
                                          <p:attrName>style.visibility</p:attrName>
                                        </p:attrNameLst>
                                      </p:cBhvr>
                                      <p:to>
                                        <p:strVal val="visible"/>
                                      </p:to>
                                    </p:set>
                                    <p:animEffect filter="fade" transition="in">
                                      <p:cBhvr>
                                        <p:cTn dur="1000"/>
                                        <p:tgtEl>
                                          <p:spTgt spid="26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9" st="9"/>
                                            </p:txEl>
                                          </p:spTgt>
                                        </p:tgtEl>
                                        <p:attrNameLst>
                                          <p:attrName>style.visibility</p:attrName>
                                        </p:attrNameLst>
                                      </p:cBhvr>
                                      <p:to>
                                        <p:strVal val="visible"/>
                                      </p:to>
                                    </p:set>
                                    <p:animEffect filter="fade" transition="in">
                                      <p:cBhvr>
                                        <p:cTn dur="1000"/>
                                        <p:tgtEl>
                                          <p:spTgt spid="268">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3" name="Shape 273"/>
        <p:cNvGrpSpPr/>
        <p:nvPr/>
      </p:nvGrpSpPr>
      <p:grpSpPr>
        <a:xfrm>
          <a:off x="0" y="0"/>
          <a:ext cx="0" cy="0"/>
          <a:chOff x="0" y="0"/>
          <a:chExt cx="0" cy="0"/>
        </a:xfrm>
      </p:grpSpPr>
      <p:sp>
        <p:nvSpPr>
          <p:cNvPr id="274" name="Google Shape;274;p35"/>
          <p:cNvSpPr txBox="1"/>
          <p:nvPr>
            <p:ph type="title"/>
          </p:nvPr>
        </p:nvSpPr>
        <p:spPr>
          <a:xfrm>
            <a:off x="0" y="30480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7BDDC"/>
                </a:solidFill>
                <a:latin typeface="Calibri"/>
                <a:ea typeface="Calibri"/>
                <a:cs typeface="Calibri"/>
                <a:sym typeface="Calibri"/>
              </a:rPr>
              <a:t>Code overview</a:t>
            </a:r>
            <a:endParaRPr b="1" sz="3000">
              <a:solidFill>
                <a:srgbClr val="47BDDC"/>
              </a:solidFill>
              <a:latin typeface="Calibri"/>
              <a:ea typeface="Calibri"/>
              <a:cs typeface="Calibri"/>
              <a:sym typeface="Calibri"/>
            </a:endParaRPr>
          </a:p>
        </p:txBody>
      </p:sp>
      <p:sp>
        <p:nvSpPr>
          <p:cNvPr id="275" name="Google Shape;275;p35"/>
          <p:cNvSpPr txBox="1"/>
          <p:nvPr>
            <p:ph idx="1" type="body"/>
          </p:nvPr>
        </p:nvSpPr>
        <p:spPr>
          <a:xfrm>
            <a:off x="311700" y="9812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47BDDC"/>
                </a:highlight>
                <a:latin typeface="Calibri"/>
                <a:ea typeface="Calibri"/>
                <a:cs typeface="Calibri"/>
                <a:sym typeface="Calibri"/>
              </a:rPr>
              <a:t>IN SETUP()</a:t>
            </a:r>
            <a:endParaRPr>
              <a:solidFill>
                <a:srgbClr val="FFFFFF"/>
              </a:solidFill>
              <a:highlight>
                <a:srgbClr val="47BDDC"/>
              </a:highlight>
              <a:latin typeface="Calibri"/>
              <a:ea typeface="Calibri"/>
              <a:cs typeface="Calibri"/>
              <a:sym typeface="Calibri"/>
            </a:endParaRPr>
          </a:p>
          <a:p>
            <a:pPr indent="0" lvl="0" marL="0" rtl="0" algn="l">
              <a:spcBef>
                <a:spcPts val="1600"/>
              </a:spcBef>
              <a:spcAft>
                <a:spcPts val="0"/>
              </a:spcAft>
              <a:buNone/>
            </a:pPr>
            <a:r>
              <a:rPr lang="en"/>
              <a:t>Serial</a:t>
            </a:r>
            <a:r>
              <a:rPr lang="en"/>
              <a:t>.begin(9600);</a:t>
            </a:r>
            <a:endParaRPr/>
          </a:p>
          <a:p>
            <a:pPr indent="0" lvl="0" marL="0" rtl="0" algn="l">
              <a:spcBef>
                <a:spcPts val="1600"/>
              </a:spcBef>
              <a:spcAft>
                <a:spcPts val="0"/>
              </a:spcAft>
              <a:buNone/>
            </a:pPr>
            <a:r>
              <a:rPr lang="en">
                <a:solidFill>
                  <a:schemeClr val="lt1"/>
                </a:solidFill>
                <a:highlight>
                  <a:srgbClr val="47BDDC"/>
                </a:highlight>
                <a:latin typeface="Calibri"/>
                <a:ea typeface="Calibri"/>
                <a:cs typeface="Calibri"/>
                <a:sym typeface="Calibri"/>
              </a:rPr>
              <a:t>IN LOOP()</a:t>
            </a:r>
            <a:endParaRPr>
              <a:solidFill>
                <a:schemeClr val="lt1"/>
              </a:solidFill>
              <a:highlight>
                <a:srgbClr val="47BDDC"/>
              </a:highlight>
              <a:latin typeface="Calibri"/>
              <a:ea typeface="Calibri"/>
              <a:cs typeface="Calibri"/>
              <a:sym typeface="Calibri"/>
            </a:endParaRPr>
          </a:p>
          <a:p>
            <a:pPr indent="0" lvl="0" marL="0" rtl="0" algn="l">
              <a:spcBef>
                <a:spcPts val="1600"/>
              </a:spcBef>
              <a:spcAft>
                <a:spcPts val="0"/>
              </a:spcAft>
              <a:buNone/>
            </a:pPr>
            <a:r>
              <a:rPr lang="en"/>
              <a:t>Serial.print(“Hello World”);</a:t>
            </a:r>
            <a:endParaRPr/>
          </a:p>
          <a:p>
            <a:pPr indent="0" lvl="0" marL="0" rtl="0" algn="l">
              <a:spcBef>
                <a:spcPts val="1600"/>
              </a:spcBef>
              <a:spcAft>
                <a:spcPts val="0"/>
              </a:spcAft>
              <a:buClr>
                <a:schemeClr val="dk1"/>
              </a:buClr>
              <a:buSzPts val="1100"/>
              <a:buFont typeface="Arial"/>
              <a:buNone/>
            </a:pPr>
            <a:r>
              <a:rPr lang="en"/>
              <a:t>delay(1000);</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0" st="0"/>
                                            </p:txEl>
                                          </p:spTgt>
                                        </p:tgtEl>
                                        <p:attrNameLst>
                                          <p:attrName>style.visibility</p:attrName>
                                        </p:attrNameLst>
                                      </p:cBhvr>
                                      <p:to>
                                        <p:strVal val="visible"/>
                                      </p:to>
                                    </p:set>
                                    <p:animEffect filter="fade" transition="in">
                                      <p:cBhvr>
                                        <p:cTn dur="1000"/>
                                        <p:tgtEl>
                                          <p:spTgt spid="2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1" st="1"/>
                                            </p:txEl>
                                          </p:spTgt>
                                        </p:tgtEl>
                                        <p:attrNameLst>
                                          <p:attrName>style.visibility</p:attrName>
                                        </p:attrNameLst>
                                      </p:cBhvr>
                                      <p:to>
                                        <p:strVal val="visible"/>
                                      </p:to>
                                    </p:set>
                                    <p:animEffect filter="fade" transition="in">
                                      <p:cBhvr>
                                        <p:cTn dur="1000"/>
                                        <p:tgtEl>
                                          <p:spTgt spid="2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2" st="2"/>
                                            </p:txEl>
                                          </p:spTgt>
                                        </p:tgtEl>
                                        <p:attrNameLst>
                                          <p:attrName>style.visibility</p:attrName>
                                        </p:attrNameLst>
                                      </p:cBhvr>
                                      <p:to>
                                        <p:strVal val="visible"/>
                                      </p:to>
                                    </p:set>
                                    <p:animEffect filter="fade" transition="in">
                                      <p:cBhvr>
                                        <p:cTn dur="1000"/>
                                        <p:tgtEl>
                                          <p:spTgt spid="2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3" st="3"/>
                                            </p:txEl>
                                          </p:spTgt>
                                        </p:tgtEl>
                                        <p:attrNameLst>
                                          <p:attrName>style.visibility</p:attrName>
                                        </p:attrNameLst>
                                      </p:cBhvr>
                                      <p:to>
                                        <p:strVal val="visible"/>
                                      </p:to>
                                    </p:set>
                                    <p:animEffect filter="fade" transition="in">
                                      <p:cBhvr>
                                        <p:cTn dur="1000"/>
                                        <p:tgtEl>
                                          <p:spTgt spid="27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4" st="4"/>
                                            </p:txEl>
                                          </p:spTgt>
                                        </p:tgtEl>
                                        <p:attrNameLst>
                                          <p:attrName>style.visibility</p:attrName>
                                        </p:attrNameLst>
                                      </p:cBhvr>
                                      <p:to>
                                        <p:strVal val="visible"/>
                                      </p:to>
                                    </p:set>
                                    <p:animEffect filter="fade" transition="in">
                                      <p:cBhvr>
                                        <p:cTn dur="1000"/>
                                        <p:tgtEl>
                                          <p:spTgt spid="27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5" st="5"/>
                                            </p:txEl>
                                          </p:spTgt>
                                        </p:tgtEl>
                                        <p:attrNameLst>
                                          <p:attrName>style.visibility</p:attrName>
                                        </p:attrNameLst>
                                      </p:cBhvr>
                                      <p:to>
                                        <p:strVal val="visible"/>
                                      </p:to>
                                    </p:set>
                                    <p:animEffect filter="fade" transition="in">
                                      <p:cBhvr>
                                        <p:cTn dur="1000"/>
                                        <p:tgtEl>
                                          <p:spTgt spid="27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9" name="Shape 279"/>
        <p:cNvGrpSpPr/>
        <p:nvPr/>
      </p:nvGrpSpPr>
      <p:grpSpPr>
        <a:xfrm>
          <a:off x="0" y="0"/>
          <a:ext cx="0" cy="0"/>
          <a:chOff x="0" y="0"/>
          <a:chExt cx="0" cy="0"/>
        </a:xfrm>
      </p:grpSpPr>
      <p:sp>
        <p:nvSpPr>
          <p:cNvPr id="280" name="Google Shape;280;p36"/>
          <p:cNvSpPr txBox="1"/>
          <p:nvPr>
            <p:ph idx="1" type="body"/>
          </p:nvPr>
        </p:nvSpPr>
        <p:spPr>
          <a:xfrm>
            <a:off x="311700" y="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highlight>
                  <a:srgbClr val="47BDDC"/>
                </a:highlight>
                <a:latin typeface="Calibri"/>
                <a:ea typeface="Calibri"/>
                <a:cs typeface="Calibri"/>
                <a:sym typeface="Calibri"/>
              </a:rPr>
              <a:t>AT TOP</a:t>
            </a:r>
            <a:endParaRPr>
              <a:solidFill>
                <a:schemeClr val="lt1"/>
              </a:solidFill>
              <a:highlight>
                <a:srgbClr val="47BDDC"/>
              </a:highlight>
              <a:latin typeface="Calibri"/>
              <a:ea typeface="Calibri"/>
              <a:cs typeface="Calibri"/>
              <a:sym typeface="Calibri"/>
            </a:endParaRPr>
          </a:p>
          <a:p>
            <a:pPr indent="0" lvl="0" marL="0" rtl="0" algn="l">
              <a:spcBef>
                <a:spcPts val="1600"/>
              </a:spcBef>
              <a:spcAft>
                <a:spcPts val="0"/>
              </a:spcAft>
              <a:buNone/>
            </a:pPr>
            <a:r>
              <a:rPr lang="en"/>
              <a:t>char val;</a:t>
            </a:r>
            <a:endParaRPr>
              <a:solidFill>
                <a:schemeClr val="lt1"/>
              </a:solidFill>
              <a:highlight>
                <a:srgbClr val="47BDDC"/>
              </a:highlight>
              <a:latin typeface="Calibri"/>
              <a:ea typeface="Calibri"/>
              <a:cs typeface="Calibri"/>
              <a:sym typeface="Calibri"/>
            </a:endParaRPr>
          </a:p>
          <a:p>
            <a:pPr indent="0" lvl="0" marL="0" rtl="0" algn="l">
              <a:spcBef>
                <a:spcPts val="1600"/>
              </a:spcBef>
              <a:spcAft>
                <a:spcPts val="0"/>
              </a:spcAft>
              <a:buNone/>
            </a:pPr>
            <a:r>
              <a:rPr lang="en">
                <a:solidFill>
                  <a:schemeClr val="lt1"/>
                </a:solidFill>
                <a:highlight>
                  <a:srgbClr val="47BDDC"/>
                </a:highlight>
                <a:latin typeface="Calibri"/>
                <a:ea typeface="Calibri"/>
                <a:cs typeface="Calibri"/>
                <a:sym typeface="Calibri"/>
              </a:rPr>
              <a:t>IN LOOP()</a:t>
            </a:r>
            <a:endParaRPr>
              <a:solidFill>
                <a:schemeClr val="lt1"/>
              </a:solidFill>
              <a:highlight>
                <a:srgbClr val="47BDDC"/>
              </a:highlight>
              <a:latin typeface="Calibri"/>
              <a:ea typeface="Calibri"/>
              <a:cs typeface="Calibri"/>
              <a:sym typeface="Calibri"/>
            </a:endParaRPr>
          </a:p>
          <a:p>
            <a:pPr indent="0" lvl="0" marL="0" rtl="0" algn="l">
              <a:spcBef>
                <a:spcPts val="1600"/>
              </a:spcBef>
              <a:spcAft>
                <a:spcPts val="0"/>
              </a:spcAft>
              <a:buNone/>
            </a:pPr>
            <a:r>
              <a:rPr lang="en"/>
              <a:t>if(Serial.available()) {</a:t>
            </a:r>
            <a:endParaRPr/>
          </a:p>
          <a:p>
            <a:pPr indent="0" lvl="0" marL="0" rtl="0" algn="l">
              <a:spcBef>
                <a:spcPts val="1600"/>
              </a:spcBef>
              <a:spcAft>
                <a:spcPts val="0"/>
              </a:spcAft>
              <a:buNone/>
            </a:pPr>
            <a:r>
              <a:rPr lang="en"/>
              <a:t>    val = Serial.read();</a:t>
            </a:r>
            <a:endParaRPr/>
          </a:p>
          <a:p>
            <a:pPr indent="0" lvl="0" marL="0" rtl="0" algn="l">
              <a:spcBef>
                <a:spcPts val="1600"/>
              </a:spcBef>
              <a:spcAft>
                <a:spcPts val="0"/>
              </a:spcAft>
              <a:buNone/>
            </a:pPr>
            <a:r>
              <a:rPr lang="en"/>
              <a:t>}</a:t>
            </a:r>
            <a:endParaRPr/>
          </a:p>
          <a:p>
            <a:pPr indent="0" lvl="0" marL="0" rtl="0" algn="l">
              <a:spcBef>
                <a:spcPts val="1600"/>
              </a:spcBef>
              <a:spcAft>
                <a:spcPts val="0"/>
              </a:spcAft>
              <a:buNone/>
            </a:pPr>
            <a:r>
              <a:rPr lang="en"/>
              <a:t>if(val == ‘a’) {</a:t>
            </a:r>
            <a:endParaRPr/>
          </a:p>
          <a:p>
            <a:pPr indent="0" lvl="0" marL="0" rtl="0" algn="l">
              <a:spcBef>
                <a:spcPts val="1600"/>
              </a:spcBef>
              <a:spcAft>
                <a:spcPts val="0"/>
              </a:spcAft>
              <a:buNone/>
            </a:pPr>
            <a:r>
              <a:rPr lang="en"/>
              <a:t>	Serial.print(“Hello world”);</a:t>
            </a:r>
            <a:endParaRPr/>
          </a:p>
          <a:p>
            <a:pPr indent="0" lvl="0" marL="0" rtl="0" algn="l">
              <a:spcBef>
                <a:spcPts val="1600"/>
              </a:spcBef>
              <a:spcAft>
                <a:spcPts val="0"/>
              </a:spcAft>
              <a:buNone/>
            </a:pPr>
            <a:r>
              <a:rPr lang="en"/>
              <a:t>	delay(1000);</a:t>
            </a:r>
            <a:endParaRPr/>
          </a:p>
          <a:p>
            <a:pPr indent="0" lvl="0" marL="0" rtl="0" algn="l">
              <a:spcBef>
                <a:spcPts val="1600"/>
              </a:spcBef>
              <a:spcAft>
                <a:spcPts val="0"/>
              </a:spcAft>
              <a:buNone/>
            </a:pPr>
            <a:r>
              <a:rPr lang="en"/>
              <a: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0" st="0"/>
                                            </p:txEl>
                                          </p:spTgt>
                                        </p:tgtEl>
                                        <p:attrNameLst>
                                          <p:attrName>style.visibility</p:attrName>
                                        </p:attrNameLst>
                                      </p:cBhvr>
                                      <p:to>
                                        <p:strVal val="visible"/>
                                      </p:to>
                                    </p:set>
                                    <p:animEffect filter="fade" transition="in">
                                      <p:cBhvr>
                                        <p:cTn dur="1000"/>
                                        <p:tgtEl>
                                          <p:spTgt spid="2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1" st="1"/>
                                            </p:txEl>
                                          </p:spTgt>
                                        </p:tgtEl>
                                        <p:attrNameLst>
                                          <p:attrName>style.visibility</p:attrName>
                                        </p:attrNameLst>
                                      </p:cBhvr>
                                      <p:to>
                                        <p:strVal val="visible"/>
                                      </p:to>
                                    </p:set>
                                    <p:animEffect filter="fade" transition="in">
                                      <p:cBhvr>
                                        <p:cTn dur="1000"/>
                                        <p:tgtEl>
                                          <p:spTgt spid="2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2" st="2"/>
                                            </p:txEl>
                                          </p:spTgt>
                                        </p:tgtEl>
                                        <p:attrNameLst>
                                          <p:attrName>style.visibility</p:attrName>
                                        </p:attrNameLst>
                                      </p:cBhvr>
                                      <p:to>
                                        <p:strVal val="visible"/>
                                      </p:to>
                                    </p:set>
                                    <p:animEffect filter="fade" transition="in">
                                      <p:cBhvr>
                                        <p:cTn dur="1000"/>
                                        <p:tgtEl>
                                          <p:spTgt spid="2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3" st="3"/>
                                            </p:txEl>
                                          </p:spTgt>
                                        </p:tgtEl>
                                        <p:attrNameLst>
                                          <p:attrName>style.visibility</p:attrName>
                                        </p:attrNameLst>
                                      </p:cBhvr>
                                      <p:to>
                                        <p:strVal val="visible"/>
                                      </p:to>
                                    </p:set>
                                    <p:animEffect filter="fade" transition="in">
                                      <p:cBhvr>
                                        <p:cTn dur="1000"/>
                                        <p:tgtEl>
                                          <p:spTgt spid="2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4" st="4"/>
                                            </p:txEl>
                                          </p:spTgt>
                                        </p:tgtEl>
                                        <p:attrNameLst>
                                          <p:attrName>style.visibility</p:attrName>
                                        </p:attrNameLst>
                                      </p:cBhvr>
                                      <p:to>
                                        <p:strVal val="visible"/>
                                      </p:to>
                                    </p:set>
                                    <p:animEffect filter="fade" transition="in">
                                      <p:cBhvr>
                                        <p:cTn dur="1000"/>
                                        <p:tgtEl>
                                          <p:spTgt spid="28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5" st="5"/>
                                            </p:txEl>
                                          </p:spTgt>
                                        </p:tgtEl>
                                        <p:attrNameLst>
                                          <p:attrName>style.visibility</p:attrName>
                                        </p:attrNameLst>
                                      </p:cBhvr>
                                      <p:to>
                                        <p:strVal val="visible"/>
                                      </p:to>
                                    </p:set>
                                    <p:animEffect filter="fade" transition="in">
                                      <p:cBhvr>
                                        <p:cTn dur="1000"/>
                                        <p:tgtEl>
                                          <p:spTgt spid="28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6" st="6"/>
                                            </p:txEl>
                                          </p:spTgt>
                                        </p:tgtEl>
                                        <p:attrNameLst>
                                          <p:attrName>style.visibility</p:attrName>
                                        </p:attrNameLst>
                                      </p:cBhvr>
                                      <p:to>
                                        <p:strVal val="visible"/>
                                      </p:to>
                                    </p:set>
                                    <p:animEffect filter="fade" transition="in">
                                      <p:cBhvr>
                                        <p:cTn dur="1000"/>
                                        <p:tgtEl>
                                          <p:spTgt spid="28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7" st="7"/>
                                            </p:txEl>
                                          </p:spTgt>
                                        </p:tgtEl>
                                        <p:attrNameLst>
                                          <p:attrName>style.visibility</p:attrName>
                                        </p:attrNameLst>
                                      </p:cBhvr>
                                      <p:to>
                                        <p:strVal val="visible"/>
                                      </p:to>
                                    </p:set>
                                    <p:animEffect filter="fade" transition="in">
                                      <p:cBhvr>
                                        <p:cTn dur="1000"/>
                                        <p:tgtEl>
                                          <p:spTgt spid="28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8" st="8"/>
                                            </p:txEl>
                                          </p:spTgt>
                                        </p:tgtEl>
                                        <p:attrNameLst>
                                          <p:attrName>style.visibility</p:attrName>
                                        </p:attrNameLst>
                                      </p:cBhvr>
                                      <p:to>
                                        <p:strVal val="visible"/>
                                      </p:to>
                                    </p:set>
                                    <p:animEffect filter="fade" transition="in">
                                      <p:cBhvr>
                                        <p:cTn dur="1000"/>
                                        <p:tgtEl>
                                          <p:spTgt spid="28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9" st="9"/>
                                            </p:txEl>
                                          </p:spTgt>
                                        </p:tgtEl>
                                        <p:attrNameLst>
                                          <p:attrName>style.visibility</p:attrName>
                                        </p:attrNameLst>
                                      </p:cBhvr>
                                      <p:to>
                                        <p:strVal val="visible"/>
                                      </p:to>
                                    </p:set>
                                    <p:animEffect filter="fade" transition="in">
                                      <p:cBhvr>
                                        <p:cTn dur="1000"/>
                                        <p:tgtEl>
                                          <p:spTgt spid="28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10" st="10"/>
                                            </p:txEl>
                                          </p:spTgt>
                                        </p:tgtEl>
                                        <p:attrNameLst>
                                          <p:attrName>style.visibility</p:attrName>
                                        </p:attrNameLst>
                                      </p:cBhvr>
                                      <p:to>
                                        <p:strVal val="visible"/>
                                      </p:to>
                                    </p:set>
                                    <p:animEffect filter="fade" transition="in">
                                      <p:cBhvr>
                                        <p:cTn dur="1000"/>
                                        <p:tgtEl>
                                          <p:spTgt spid="28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11" st="11"/>
                                            </p:txEl>
                                          </p:spTgt>
                                        </p:tgtEl>
                                        <p:attrNameLst>
                                          <p:attrName>style.visibility</p:attrName>
                                        </p:attrNameLst>
                                      </p:cBhvr>
                                      <p:to>
                                        <p:strVal val="visible"/>
                                      </p:to>
                                    </p:set>
                                    <p:animEffect filter="fade" transition="in">
                                      <p:cBhvr>
                                        <p:cTn dur="1000"/>
                                        <p:tgtEl>
                                          <p:spTgt spid="280">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4" name="Shape 284"/>
        <p:cNvGrpSpPr/>
        <p:nvPr/>
      </p:nvGrpSpPr>
      <p:grpSpPr>
        <a:xfrm>
          <a:off x="0" y="0"/>
          <a:ext cx="0" cy="0"/>
          <a:chOff x="0" y="0"/>
          <a:chExt cx="0" cy="0"/>
        </a:xfrm>
      </p:grpSpPr>
      <p:pic>
        <p:nvPicPr>
          <p:cNvPr id="285" name="Google Shape;285;p37"/>
          <p:cNvPicPr preferRelativeResize="0"/>
          <p:nvPr/>
        </p:nvPicPr>
        <p:blipFill>
          <a:blip r:embed="rId3">
            <a:alphaModFix/>
          </a:blip>
          <a:stretch>
            <a:fillRect/>
          </a:stretch>
        </p:blipFill>
        <p:spPr>
          <a:xfrm>
            <a:off x="3335650" y="926538"/>
            <a:ext cx="2743200" cy="3295650"/>
          </a:xfrm>
          <a:prstGeom prst="rect">
            <a:avLst/>
          </a:prstGeom>
          <a:noFill/>
          <a:ln>
            <a:noFill/>
          </a:ln>
        </p:spPr>
      </p:pic>
      <p:sp>
        <p:nvSpPr>
          <p:cNvPr id="286" name="Google Shape;286;p37"/>
          <p:cNvSpPr/>
          <p:nvPr/>
        </p:nvSpPr>
        <p:spPr>
          <a:xfrm>
            <a:off x="0" y="10400"/>
            <a:ext cx="9144000" cy="434700"/>
          </a:xfrm>
          <a:prstGeom prst="rect">
            <a:avLst/>
          </a:prstGeom>
          <a:solidFill>
            <a:srgbClr val="47BD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7"/>
          <p:cNvSpPr/>
          <p:nvPr/>
        </p:nvSpPr>
        <p:spPr>
          <a:xfrm>
            <a:off x="0" y="4708800"/>
            <a:ext cx="9144000" cy="434700"/>
          </a:xfrm>
          <a:prstGeom prst="rect">
            <a:avLst/>
          </a:prstGeom>
          <a:solidFill>
            <a:srgbClr val="47BD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id="292" name="Google Shape;292;p38"/>
          <p:cNvPicPr preferRelativeResize="0"/>
          <p:nvPr/>
        </p:nvPicPr>
        <p:blipFill>
          <a:blip r:embed="rId3">
            <a:alphaModFix/>
          </a:blip>
          <a:stretch>
            <a:fillRect/>
          </a:stretch>
        </p:blipFill>
        <p:spPr>
          <a:xfrm>
            <a:off x="3592324" y="992050"/>
            <a:ext cx="5461676" cy="3504575"/>
          </a:xfrm>
          <a:prstGeom prst="rect">
            <a:avLst/>
          </a:prstGeom>
          <a:noFill/>
          <a:ln>
            <a:noFill/>
          </a:ln>
        </p:spPr>
      </p:pic>
      <p:sp>
        <p:nvSpPr>
          <p:cNvPr id="293" name="Google Shape;293;p38"/>
          <p:cNvSpPr txBox="1"/>
          <p:nvPr>
            <p:ph type="title"/>
          </p:nvPr>
        </p:nvSpPr>
        <p:spPr>
          <a:xfrm>
            <a:off x="-45175" y="3349400"/>
            <a:ext cx="446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000000"/>
                </a:solidFill>
                <a:latin typeface="Calibri"/>
                <a:ea typeface="Calibri"/>
                <a:cs typeface="Calibri"/>
                <a:sym typeface="Calibri"/>
              </a:rPr>
              <a:t>Processing</a:t>
            </a:r>
            <a:endParaRPr b="1" sz="3600">
              <a:solidFill>
                <a:srgbClr val="000000"/>
              </a:solidFill>
              <a:latin typeface="Calibri"/>
              <a:ea typeface="Calibri"/>
              <a:cs typeface="Calibri"/>
              <a:sym typeface="Calibri"/>
            </a:endParaRPr>
          </a:p>
          <a:p>
            <a:pPr indent="0" lvl="0" marL="0" rtl="0" algn="ctr">
              <a:spcBef>
                <a:spcPts val="0"/>
              </a:spcBef>
              <a:spcAft>
                <a:spcPts val="0"/>
              </a:spcAft>
              <a:buNone/>
            </a:pPr>
            <a:r>
              <a:rPr lang="en" sz="1400">
                <a:solidFill>
                  <a:srgbClr val="000000"/>
                </a:solidFill>
                <a:latin typeface="Calibri"/>
                <a:ea typeface="Calibri"/>
                <a:cs typeface="Calibri"/>
                <a:sym typeface="Calibri"/>
              </a:rPr>
              <a:t>A predecessor to Arduino so we can communicate between them using Serial</a:t>
            </a:r>
            <a:endParaRPr sz="1400">
              <a:solidFill>
                <a:srgbClr val="000000"/>
              </a:solidFill>
              <a:latin typeface="Calibri"/>
              <a:ea typeface="Calibri"/>
              <a:cs typeface="Calibri"/>
              <a:sym typeface="Calibri"/>
            </a:endParaRPr>
          </a:p>
          <a:p>
            <a:pPr indent="0" lvl="0" marL="0" rtl="0" algn="ctr">
              <a:spcBef>
                <a:spcPts val="0"/>
              </a:spcBef>
              <a:spcAft>
                <a:spcPts val="0"/>
              </a:spcAft>
              <a:buNone/>
            </a:pPr>
            <a:r>
              <a:t/>
            </a:r>
            <a:endParaRPr sz="1400">
              <a:latin typeface="Calibri"/>
              <a:ea typeface="Calibri"/>
              <a:cs typeface="Calibri"/>
              <a:sym typeface="Calibri"/>
            </a:endParaRPr>
          </a:p>
        </p:txBody>
      </p:sp>
      <p:pic>
        <p:nvPicPr>
          <p:cNvPr id="294" name="Google Shape;294;p38"/>
          <p:cNvPicPr preferRelativeResize="0"/>
          <p:nvPr/>
        </p:nvPicPr>
        <p:blipFill>
          <a:blip r:embed="rId4">
            <a:alphaModFix/>
          </a:blip>
          <a:stretch>
            <a:fillRect/>
          </a:stretch>
        </p:blipFill>
        <p:spPr>
          <a:xfrm>
            <a:off x="977950" y="856150"/>
            <a:ext cx="2493251" cy="24932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Google Shape;299;p39"/>
          <p:cNvPicPr preferRelativeResize="0"/>
          <p:nvPr/>
        </p:nvPicPr>
        <p:blipFill>
          <a:blip r:embed="rId3">
            <a:alphaModFix/>
          </a:blip>
          <a:stretch>
            <a:fillRect/>
          </a:stretch>
        </p:blipFill>
        <p:spPr>
          <a:xfrm>
            <a:off x="152400" y="152400"/>
            <a:ext cx="8839205" cy="4795084"/>
          </a:xfrm>
          <a:prstGeom prst="rect">
            <a:avLst/>
          </a:prstGeom>
          <a:noFill/>
          <a:ln>
            <a:noFill/>
          </a:ln>
        </p:spPr>
      </p:pic>
      <p:sp>
        <p:nvSpPr>
          <p:cNvPr id="300" name="Google Shape;300;p39"/>
          <p:cNvSpPr txBox="1"/>
          <p:nvPr>
            <p:ph type="title"/>
          </p:nvPr>
        </p:nvSpPr>
        <p:spPr>
          <a:xfrm>
            <a:off x="405325" y="4314850"/>
            <a:ext cx="8520600" cy="572700"/>
          </a:xfrm>
          <a:prstGeom prst="rect">
            <a:avLst/>
          </a:prstGeom>
          <a:gradFill>
            <a:gsLst>
              <a:gs pos="0">
                <a:srgbClr val="FFFFFF">
                  <a:alpha val="0"/>
                </a:srgbClr>
              </a:gs>
              <a:gs pos="72000">
                <a:srgbClr val="A3DEEE"/>
              </a:gs>
              <a:gs pos="100000">
                <a:srgbClr val="47BDDC"/>
              </a:gs>
            </a:gsLst>
            <a:path path="circle">
              <a:fillToRect b="100%" l="100%"/>
            </a:path>
            <a:tileRect r="-100%" t="-100%"/>
          </a:gradFill>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Calibri"/>
                <a:ea typeface="Calibri"/>
                <a:cs typeface="Calibri"/>
                <a:sym typeface="Calibri"/>
              </a:rPr>
              <a:t>https://github.com/ucsdieee</a:t>
            </a:r>
            <a:endParaRPr b="1" sz="3000">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0"/>
                                        </p:tgtEl>
                                        <p:attrNameLst>
                                          <p:attrName>style.visibility</p:attrName>
                                        </p:attrNameLst>
                                      </p:cBhvr>
                                      <p:to>
                                        <p:strVal val="visible"/>
                                      </p:to>
                                    </p:set>
                                    <p:anim calcmode="lin" valueType="num">
                                      <p:cBhvr additive="base">
                                        <p:cTn dur="1000"/>
                                        <p:tgtEl>
                                          <p:spTgt spid="30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pic>
        <p:nvPicPr>
          <p:cNvPr id="305" name="Google Shape;305;p40"/>
          <p:cNvPicPr preferRelativeResize="0"/>
          <p:nvPr/>
        </p:nvPicPr>
        <p:blipFill>
          <a:blip r:embed="rId3">
            <a:alphaModFix/>
          </a:blip>
          <a:stretch>
            <a:fillRect/>
          </a:stretch>
        </p:blipFill>
        <p:spPr>
          <a:xfrm>
            <a:off x="1609725" y="533400"/>
            <a:ext cx="5924550" cy="3695700"/>
          </a:xfrm>
          <a:prstGeom prst="rect">
            <a:avLst/>
          </a:prstGeom>
          <a:noFill/>
          <a:ln>
            <a:noFill/>
          </a:ln>
        </p:spPr>
      </p:pic>
      <p:sp>
        <p:nvSpPr>
          <p:cNvPr id="306" name="Google Shape;306;p40"/>
          <p:cNvSpPr txBox="1"/>
          <p:nvPr>
            <p:ph type="title"/>
          </p:nvPr>
        </p:nvSpPr>
        <p:spPr>
          <a:xfrm>
            <a:off x="1071300" y="3992375"/>
            <a:ext cx="7001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7BDDC"/>
                </a:solidFill>
                <a:latin typeface="Calibri"/>
                <a:ea typeface="Calibri"/>
                <a:cs typeface="Calibri"/>
                <a:sym typeface="Calibri"/>
              </a:rPr>
              <a:t>Let’s get started!</a:t>
            </a:r>
            <a:endParaRPr b="1" sz="3000">
              <a:solidFill>
                <a:srgbClr val="47BDDC"/>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3" name="Google Shape;313;p41"/>
          <p:cNvPicPr preferRelativeResize="0"/>
          <p:nvPr/>
        </p:nvPicPr>
        <p:blipFill>
          <a:blip r:embed="rId3">
            <a:alphaModFix/>
          </a:blip>
          <a:stretch>
            <a:fillRect/>
          </a:stretch>
        </p:blipFill>
        <p:spPr>
          <a:xfrm>
            <a:off x="714375" y="0"/>
            <a:ext cx="7715256" cy="5143504"/>
          </a:xfrm>
          <a:prstGeom prst="rect">
            <a:avLst/>
          </a:prstGeom>
          <a:noFill/>
          <a:ln>
            <a:noFill/>
          </a:ln>
        </p:spPr>
      </p:pic>
      <p:pic>
        <p:nvPicPr>
          <p:cNvPr id="314" name="Google Shape;314;p41"/>
          <p:cNvPicPr preferRelativeResize="0"/>
          <p:nvPr/>
        </p:nvPicPr>
        <p:blipFill>
          <a:blip r:embed="rId4">
            <a:alphaModFix/>
          </a:blip>
          <a:stretch>
            <a:fillRect/>
          </a:stretch>
        </p:blipFill>
        <p:spPr>
          <a:xfrm>
            <a:off x="714375" y="0"/>
            <a:ext cx="7715256" cy="5143504"/>
          </a:xfrm>
          <a:prstGeom prst="rect">
            <a:avLst/>
          </a:prstGeom>
          <a:noFill/>
          <a:ln>
            <a:noFill/>
          </a:ln>
        </p:spPr>
      </p:pic>
      <p:sp>
        <p:nvSpPr>
          <p:cNvPr id="315" name="Google Shape;315;p41"/>
          <p:cNvSpPr/>
          <p:nvPr/>
        </p:nvSpPr>
        <p:spPr>
          <a:xfrm rot="-5400000">
            <a:off x="4109100" y="1394425"/>
            <a:ext cx="9144000" cy="925800"/>
          </a:xfrm>
          <a:prstGeom prst="rect">
            <a:avLst/>
          </a:prstGeom>
          <a:solidFill>
            <a:srgbClr val="47BD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1"/>
          <p:cNvSpPr/>
          <p:nvPr/>
        </p:nvSpPr>
        <p:spPr>
          <a:xfrm rot="-5400000">
            <a:off x="-4109100" y="680275"/>
            <a:ext cx="9144000" cy="925800"/>
          </a:xfrm>
          <a:prstGeom prst="rect">
            <a:avLst/>
          </a:prstGeom>
          <a:solidFill>
            <a:srgbClr val="47BD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grpSp>
        <p:nvGrpSpPr>
          <p:cNvPr id="69" name="Google Shape;69;p15"/>
          <p:cNvGrpSpPr/>
          <p:nvPr/>
        </p:nvGrpSpPr>
        <p:grpSpPr>
          <a:xfrm>
            <a:off x="3849075" y="-17250"/>
            <a:ext cx="5295000" cy="5249700"/>
            <a:chOff x="3849075" y="-17250"/>
            <a:chExt cx="5295000" cy="5249700"/>
          </a:xfrm>
        </p:grpSpPr>
        <p:sp>
          <p:nvSpPr>
            <p:cNvPr id="70" name="Google Shape;70;p15"/>
            <p:cNvSpPr/>
            <p:nvPr/>
          </p:nvSpPr>
          <p:spPr>
            <a:xfrm flipH="1">
              <a:off x="3849075" y="25900"/>
              <a:ext cx="1242600" cy="5143500"/>
            </a:xfrm>
            <a:prstGeom prst="rtTriangle">
              <a:avLst/>
            </a:prstGeom>
            <a:solidFill>
              <a:srgbClr val="47BDDC"/>
            </a:solidFill>
            <a:ln cap="flat" cmpd="sng" w="9525">
              <a:solidFill>
                <a:srgbClr val="47BD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5091675" y="-17250"/>
              <a:ext cx="4052400" cy="5249700"/>
            </a:xfrm>
            <a:prstGeom prst="rect">
              <a:avLst/>
            </a:prstGeom>
            <a:solidFill>
              <a:srgbClr val="47BDDC"/>
            </a:solidFill>
            <a:ln cap="flat" cmpd="sng" w="9525">
              <a:solidFill>
                <a:srgbClr val="47BD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15"/>
          <p:cNvSpPr txBox="1"/>
          <p:nvPr>
            <p:ph type="title"/>
          </p:nvPr>
        </p:nvSpPr>
        <p:spPr>
          <a:xfrm>
            <a:off x="492149" y="2798050"/>
            <a:ext cx="3006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00979C"/>
                </a:solidFill>
                <a:latin typeface="Calibri"/>
                <a:ea typeface="Calibri"/>
                <a:cs typeface="Calibri"/>
                <a:sym typeface="Calibri"/>
              </a:rPr>
              <a:t>Introduction</a:t>
            </a:r>
            <a:endParaRPr b="1" sz="3600">
              <a:solidFill>
                <a:srgbClr val="00979C"/>
              </a:solidFill>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p:txBody>
      </p:sp>
      <p:pic>
        <p:nvPicPr>
          <p:cNvPr id="73" name="Google Shape;73;p15"/>
          <p:cNvPicPr preferRelativeResize="0"/>
          <p:nvPr/>
        </p:nvPicPr>
        <p:blipFill>
          <a:blip r:embed="rId3">
            <a:alphaModFix/>
          </a:blip>
          <a:stretch>
            <a:fillRect/>
          </a:stretch>
        </p:blipFill>
        <p:spPr>
          <a:xfrm>
            <a:off x="760850" y="1165450"/>
            <a:ext cx="2511100" cy="1708800"/>
          </a:xfrm>
          <a:prstGeom prst="rect">
            <a:avLst/>
          </a:prstGeom>
          <a:noFill/>
          <a:ln>
            <a:noFill/>
          </a:ln>
        </p:spPr>
      </p:pic>
      <p:sp>
        <p:nvSpPr>
          <p:cNvPr id="74" name="Google Shape;74;p15"/>
          <p:cNvSpPr/>
          <p:nvPr/>
        </p:nvSpPr>
        <p:spPr>
          <a:xfrm>
            <a:off x="4572000" y="241625"/>
            <a:ext cx="785400" cy="77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 name="Google Shape;75;p15"/>
          <p:cNvPicPr preferRelativeResize="0"/>
          <p:nvPr/>
        </p:nvPicPr>
        <p:blipFill>
          <a:blip r:embed="rId4">
            <a:alphaModFix/>
          </a:blip>
          <a:stretch>
            <a:fillRect/>
          </a:stretch>
        </p:blipFill>
        <p:spPr>
          <a:xfrm>
            <a:off x="4604688" y="269663"/>
            <a:ext cx="720024" cy="720024"/>
          </a:xfrm>
          <a:prstGeom prst="rect">
            <a:avLst/>
          </a:prstGeom>
          <a:noFill/>
          <a:ln>
            <a:noFill/>
          </a:ln>
        </p:spPr>
      </p:pic>
      <p:sp>
        <p:nvSpPr>
          <p:cNvPr id="76" name="Google Shape;76;p15"/>
          <p:cNvSpPr txBox="1"/>
          <p:nvPr/>
        </p:nvSpPr>
        <p:spPr>
          <a:xfrm>
            <a:off x="5586000" y="339725"/>
            <a:ext cx="4971000" cy="5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Calibri"/>
                <a:ea typeface="Calibri"/>
                <a:cs typeface="Calibri"/>
                <a:sym typeface="Calibri"/>
              </a:rPr>
              <a:t>Open Source</a:t>
            </a:r>
            <a:endParaRPr sz="3600">
              <a:solidFill>
                <a:srgbClr val="FFFFFF"/>
              </a:solidFill>
              <a:latin typeface="Calibri"/>
              <a:ea typeface="Calibri"/>
              <a:cs typeface="Calibri"/>
              <a:sym typeface="Calibri"/>
            </a:endParaRPr>
          </a:p>
        </p:txBody>
      </p:sp>
      <p:sp>
        <p:nvSpPr>
          <p:cNvPr id="77" name="Google Shape;77;p15"/>
          <p:cNvSpPr/>
          <p:nvPr/>
        </p:nvSpPr>
        <p:spPr>
          <a:xfrm>
            <a:off x="4267000" y="1421000"/>
            <a:ext cx="785400" cy="77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3936125" y="2600375"/>
            <a:ext cx="785400" cy="77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a:off x="3632250" y="3779750"/>
            <a:ext cx="785400" cy="77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txBox="1"/>
          <p:nvPr/>
        </p:nvSpPr>
        <p:spPr>
          <a:xfrm>
            <a:off x="5281000" y="1464800"/>
            <a:ext cx="4971000" cy="5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Calibri"/>
                <a:ea typeface="Calibri"/>
                <a:cs typeface="Calibri"/>
                <a:sym typeface="Calibri"/>
              </a:rPr>
              <a:t>Well Documented</a:t>
            </a:r>
            <a:endParaRPr sz="3600">
              <a:solidFill>
                <a:srgbClr val="FFFFFF"/>
              </a:solidFill>
              <a:latin typeface="Calibri"/>
              <a:ea typeface="Calibri"/>
              <a:cs typeface="Calibri"/>
              <a:sym typeface="Calibri"/>
            </a:endParaRPr>
          </a:p>
        </p:txBody>
      </p:sp>
      <p:sp>
        <p:nvSpPr>
          <p:cNvPr id="81" name="Google Shape;81;p15"/>
          <p:cNvSpPr txBox="1"/>
          <p:nvPr/>
        </p:nvSpPr>
        <p:spPr>
          <a:xfrm>
            <a:off x="4950125" y="2698475"/>
            <a:ext cx="4971000" cy="5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Calibri"/>
                <a:ea typeface="Calibri"/>
                <a:cs typeface="Calibri"/>
                <a:sym typeface="Calibri"/>
              </a:rPr>
              <a:t>Easy / User friendly</a:t>
            </a:r>
            <a:endParaRPr sz="3600">
              <a:solidFill>
                <a:srgbClr val="FFFFFF"/>
              </a:solidFill>
              <a:latin typeface="Calibri"/>
              <a:ea typeface="Calibri"/>
              <a:cs typeface="Calibri"/>
              <a:sym typeface="Calibri"/>
            </a:endParaRPr>
          </a:p>
        </p:txBody>
      </p:sp>
      <p:sp>
        <p:nvSpPr>
          <p:cNvPr id="82" name="Google Shape;82;p15"/>
          <p:cNvSpPr txBox="1"/>
          <p:nvPr/>
        </p:nvSpPr>
        <p:spPr>
          <a:xfrm>
            <a:off x="3935750" y="3871950"/>
            <a:ext cx="4971000" cy="12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Calibri"/>
                <a:ea typeface="Calibri"/>
                <a:cs typeface="Calibri"/>
                <a:sym typeface="Calibri"/>
              </a:rPr>
              <a:t>Both hardware &amp;</a:t>
            </a:r>
            <a:endParaRPr sz="3600">
              <a:solidFill>
                <a:srgbClr val="FFFFFF"/>
              </a:solidFill>
              <a:latin typeface="Calibri"/>
              <a:ea typeface="Calibri"/>
              <a:cs typeface="Calibri"/>
              <a:sym typeface="Calibri"/>
            </a:endParaRPr>
          </a:p>
          <a:p>
            <a:pPr indent="0" lvl="0" marL="0" rtl="0" algn="ctr">
              <a:spcBef>
                <a:spcPts val="0"/>
              </a:spcBef>
              <a:spcAft>
                <a:spcPts val="0"/>
              </a:spcAft>
              <a:buNone/>
            </a:pPr>
            <a:r>
              <a:rPr lang="en" sz="3600">
                <a:solidFill>
                  <a:srgbClr val="FFFFFF"/>
                </a:solidFill>
                <a:latin typeface="Calibri"/>
                <a:ea typeface="Calibri"/>
                <a:cs typeface="Calibri"/>
                <a:sym typeface="Calibri"/>
              </a:rPr>
              <a:t>software</a:t>
            </a:r>
            <a:endParaRPr sz="3600">
              <a:solidFill>
                <a:srgbClr val="FFFFFF"/>
              </a:solidFill>
              <a:latin typeface="Calibri"/>
              <a:ea typeface="Calibri"/>
              <a:cs typeface="Calibri"/>
              <a:sym typeface="Calibri"/>
            </a:endParaRPr>
          </a:p>
        </p:txBody>
      </p:sp>
      <p:pic>
        <p:nvPicPr>
          <p:cNvPr id="83" name="Google Shape;83;p15"/>
          <p:cNvPicPr preferRelativeResize="0"/>
          <p:nvPr/>
        </p:nvPicPr>
        <p:blipFill>
          <a:blip r:embed="rId5">
            <a:alphaModFix/>
          </a:blip>
          <a:stretch>
            <a:fillRect/>
          </a:stretch>
        </p:blipFill>
        <p:spPr>
          <a:xfrm>
            <a:off x="3985062" y="2644650"/>
            <a:ext cx="687524" cy="687548"/>
          </a:xfrm>
          <a:prstGeom prst="rect">
            <a:avLst/>
          </a:prstGeom>
          <a:noFill/>
          <a:ln>
            <a:noFill/>
          </a:ln>
        </p:spPr>
      </p:pic>
      <p:pic>
        <p:nvPicPr>
          <p:cNvPr id="84" name="Google Shape;84;p15"/>
          <p:cNvPicPr preferRelativeResize="0"/>
          <p:nvPr/>
        </p:nvPicPr>
        <p:blipFill>
          <a:blip r:embed="rId6">
            <a:alphaModFix/>
          </a:blip>
          <a:stretch>
            <a:fillRect/>
          </a:stretch>
        </p:blipFill>
        <p:spPr>
          <a:xfrm>
            <a:off x="4369750" y="1519100"/>
            <a:ext cx="579900" cy="579900"/>
          </a:xfrm>
          <a:prstGeom prst="rect">
            <a:avLst/>
          </a:prstGeom>
          <a:noFill/>
          <a:ln>
            <a:noFill/>
          </a:ln>
        </p:spPr>
      </p:pic>
      <p:pic>
        <p:nvPicPr>
          <p:cNvPr id="85" name="Google Shape;85;p15"/>
          <p:cNvPicPr preferRelativeResize="0"/>
          <p:nvPr/>
        </p:nvPicPr>
        <p:blipFill>
          <a:blip r:embed="rId7">
            <a:alphaModFix/>
          </a:blip>
          <a:stretch>
            <a:fillRect/>
          </a:stretch>
        </p:blipFill>
        <p:spPr>
          <a:xfrm>
            <a:off x="3632250" y="3779748"/>
            <a:ext cx="785400" cy="7853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p:tgtEl>
                                          <p:spTgt spid="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1000"/>
                                        <p:tgtEl>
                                          <p:spTgt spid="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1000"/>
                                        <p:tgtEl>
                                          <p:spTgt spid="7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1000"/>
                                        <p:tgtEl>
                                          <p:spTgt spid="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1000"/>
                                        <p:tgtEl>
                                          <p:spTgt spid="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p:tgtEl>
                                          <p:spTgt spid="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1000"/>
                                        <p:tgtEl>
                                          <p:spTgt spid="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1000"/>
                                        <p:tgtEl>
                                          <p:spTgt spid="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1000"/>
                                        <p:tgtEl>
                                          <p:spTgt spid="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1000"/>
                                        <p:tgtEl>
                                          <p:spTgt spid="7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1000"/>
                                        <p:tgtEl>
                                          <p:spTgt spid="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1000"/>
                                        <p:tgtEl>
                                          <p:spTgt spid="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7BDDC"/>
        </a:solidFill>
      </p:bgPr>
    </p:bg>
    <p:spTree>
      <p:nvGrpSpPr>
        <p:cNvPr id="320" name="Shape 320"/>
        <p:cNvGrpSpPr/>
        <p:nvPr/>
      </p:nvGrpSpPr>
      <p:grpSpPr>
        <a:xfrm>
          <a:off x="0" y="0"/>
          <a:ext cx="0" cy="0"/>
          <a:chOff x="0" y="0"/>
          <a:chExt cx="0" cy="0"/>
        </a:xfrm>
      </p:grpSpPr>
      <p:sp>
        <p:nvSpPr>
          <p:cNvPr id="321" name="Google Shape;32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Calibri"/>
                <a:ea typeface="Calibri"/>
                <a:cs typeface="Calibri"/>
                <a:sym typeface="Calibri"/>
              </a:rPr>
              <a:t>Thank you!</a:t>
            </a:r>
            <a:endParaRPr b="1" sz="3000">
              <a:solidFill>
                <a:srgbClr val="FFFFFF"/>
              </a:solidFill>
              <a:latin typeface="Calibri"/>
              <a:ea typeface="Calibri"/>
              <a:cs typeface="Calibri"/>
              <a:sym typeface="Calibri"/>
            </a:endParaRPr>
          </a:p>
        </p:txBody>
      </p:sp>
      <p:sp>
        <p:nvSpPr>
          <p:cNvPr id="322" name="Google Shape;322;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FFFFFF"/>
              </a:buClr>
              <a:buSzPts val="1800"/>
              <a:buFont typeface="Calibri"/>
              <a:buChar char="●"/>
            </a:pPr>
            <a:r>
              <a:rPr b="1" lang="en">
                <a:solidFill>
                  <a:srgbClr val="FFFFFF"/>
                </a:solidFill>
                <a:latin typeface="Calibri"/>
                <a:ea typeface="Calibri"/>
                <a:cs typeface="Calibri"/>
                <a:sym typeface="Calibri"/>
              </a:rPr>
              <a:t>IEEE Workshop Schedule: https://tinyurl.com/IEEEWorkshopSchedule</a:t>
            </a:r>
            <a:endParaRPr b="1" sz="950">
              <a:solidFill>
                <a:srgbClr val="FFFFFF"/>
              </a:solidFill>
              <a:highlight>
                <a:srgbClr val="FFFFFF"/>
              </a:highlight>
              <a:latin typeface="Calibri"/>
              <a:ea typeface="Calibri"/>
              <a:cs typeface="Calibri"/>
              <a:sym typeface="Calibri"/>
            </a:endParaRPr>
          </a:p>
          <a:p>
            <a:pPr indent="0" lvl="0" marL="457200" rtl="0" algn="l">
              <a:spcBef>
                <a:spcPts val="1600"/>
              </a:spcBef>
              <a:spcAft>
                <a:spcPts val="0"/>
              </a:spcAft>
              <a:buNone/>
            </a:pPr>
            <a:r>
              <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6"/>
          <p:cNvSpPr txBox="1"/>
          <p:nvPr>
            <p:ph idx="1" type="body"/>
          </p:nvPr>
        </p:nvSpPr>
        <p:spPr>
          <a:xfrm>
            <a:off x="-41975" y="53551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42900" lvl="0" marL="457200" rtl="0" algn="l">
              <a:spcBef>
                <a:spcPts val="1600"/>
              </a:spcBef>
              <a:spcAft>
                <a:spcPts val="0"/>
              </a:spcAft>
              <a:buSzPts val="1800"/>
              <a:buChar char="●"/>
            </a:pPr>
            <a:r>
              <a:rPr lang="en"/>
              <a:t>Basic Arduino syntax</a:t>
            </a:r>
            <a:endParaRPr/>
          </a:p>
          <a:p>
            <a:pPr indent="-342900" lvl="0" marL="457200" rtl="0" algn="l">
              <a:spcBef>
                <a:spcPts val="0"/>
              </a:spcBef>
              <a:spcAft>
                <a:spcPts val="0"/>
              </a:spcAft>
              <a:buSzPts val="1800"/>
              <a:buChar char="●"/>
            </a:pPr>
            <a:r>
              <a:rPr lang="en"/>
              <a:t>Basic circuit building</a:t>
            </a:r>
            <a:endParaRPr/>
          </a:p>
          <a:p>
            <a:pPr indent="-342900" lvl="0" marL="457200" rtl="0" algn="l">
              <a:spcBef>
                <a:spcPts val="0"/>
              </a:spcBef>
              <a:spcAft>
                <a:spcPts val="0"/>
              </a:spcAft>
              <a:buSzPts val="1800"/>
              <a:buChar char="●"/>
            </a:pPr>
            <a:r>
              <a:rPr lang="en"/>
              <a:t>Other Applications:</a:t>
            </a:r>
            <a:endParaRPr/>
          </a:p>
          <a:p>
            <a:pPr indent="-317500" lvl="1" marL="914400" rtl="0" algn="l">
              <a:spcBef>
                <a:spcPts val="0"/>
              </a:spcBef>
              <a:spcAft>
                <a:spcPts val="0"/>
              </a:spcAft>
              <a:buSzPts val="1400"/>
              <a:buChar char="○"/>
            </a:pPr>
            <a:r>
              <a:rPr lang="en"/>
              <a:t>Servo motors</a:t>
            </a:r>
            <a:endParaRPr/>
          </a:p>
          <a:p>
            <a:pPr indent="-317500" lvl="1" marL="914400" rtl="0" algn="l">
              <a:spcBef>
                <a:spcPts val="0"/>
              </a:spcBef>
              <a:spcAft>
                <a:spcPts val="0"/>
              </a:spcAft>
              <a:buSzPts val="1400"/>
              <a:buChar char="○"/>
            </a:pPr>
            <a:r>
              <a:rPr lang="en"/>
              <a:t>Infrared sensors</a:t>
            </a:r>
            <a:endParaRPr/>
          </a:p>
        </p:txBody>
      </p:sp>
      <p:cxnSp>
        <p:nvCxnSpPr>
          <p:cNvPr id="91" name="Google Shape;91;p16"/>
          <p:cNvCxnSpPr/>
          <p:nvPr/>
        </p:nvCxnSpPr>
        <p:spPr>
          <a:xfrm>
            <a:off x="8625" y="2984325"/>
            <a:ext cx="9139200" cy="0"/>
          </a:xfrm>
          <a:prstGeom prst="straightConnector1">
            <a:avLst/>
          </a:prstGeom>
          <a:noFill/>
          <a:ln cap="flat" cmpd="sng" w="228600">
            <a:solidFill>
              <a:srgbClr val="47BDDC"/>
            </a:solidFill>
            <a:prstDash val="solid"/>
            <a:round/>
            <a:headEnd len="med" w="med" type="none"/>
            <a:tailEnd len="med" w="med" type="none"/>
          </a:ln>
          <a:effectLst>
            <a:outerShdw blurRad="57150" rotWithShape="0" algn="bl" dir="5400000" dist="57150">
              <a:srgbClr val="000000">
                <a:alpha val="50000"/>
              </a:srgbClr>
            </a:outerShdw>
          </a:effectLst>
        </p:spPr>
      </p:cxnSp>
      <p:sp>
        <p:nvSpPr>
          <p:cNvPr id="92" name="Google Shape;92;p16"/>
          <p:cNvSpPr/>
          <p:nvPr/>
        </p:nvSpPr>
        <p:spPr>
          <a:xfrm>
            <a:off x="1249700" y="1648075"/>
            <a:ext cx="396900" cy="405600"/>
          </a:xfrm>
          <a:prstGeom prst="ellipse">
            <a:avLst/>
          </a:prstGeom>
          <a:solidFill>
            <a:srgbClr val="47BD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 name="Google Shape;93;p16"/>
          <p:cNvCxnSpPr/>
          <p:nvPr/>
        </p:nvCxnSpPr>
        <p:spPr>
          <a:xfrm>
            <a:off x="1445900" y="1898350"/>
            <a:ext cx="4500" cy="1009800"/>
          </a:xfrm>
          <a:prstGeom prst="straightConnector1">
            <a:avLst/>
          </a:prstGeom>
          <a:noFill/>
          <a:ln cap="flat" cmpd="sng" w="228600">
            <a:solidFill>
              <a:srgbClr val="47BDDC"/>
            </a:solidFill>
            <a:prstDash val="solid"/>
            <a:round/>
            <a:headEnd len="med" w="med" type="none"/>
            <a:tailEnd len="med" w="med" type="none"/>
          </a:ln>
        </p:spPr>
      </p:cxnSp>
      <p:sp>
        <p:nvSpPr>
          <p:cNvPr id="94" name="Google Shape;94;p16"/>
          <p:cNvSpPr txBox="1"/>
          <p:nvPr/>
        </p:nvSpPr>
        <p:spPr>
          <a:xfrm>
            <a:off x="381000" y="886950"/>
            <a:ext cx="2192100" cy="579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Calibri"/>
                <a:ea typeface="Calibri"/>
                <a:cs typeface="Calibri"/>
                <a:sym typeface="Calibri"/>
              </a:rPr>
              <a:t>Install IDE</a:t>
            </a:r>
            <a:endParaRPr b="1" sz="3600">
              <a:latin typeface="Calibri"/>
              <a:ea typeface="Calibri"/>
              <a:cs typeface="Calibri"/>
              <a:sym typeface="Calibri"/>
            </a:endParaRPr>
          </a:p>
        </p:txBody>
      </p:sp>
      <p:sp>
        <p:nvSpPr>
          <p:cNvPr id="95" name="Google Shape;95;p16"/>
          <p:cNvSpPr/>
          <p:nvPr/>
        </p:nvSpPr>
        <p:spPr>
          <a:xfrm>
            <a:off x="4071525" y="1648063"/>
            <a:ext cx="396900" cy="405600"/>
          </a:xfrm>
          <a:prstGeom prst="ellipse">
            <a:avLst/>
          </a:prstGeom>
          <a:solidFill>
            <a:srgbClr val="47BD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 name="Google Shape;96;p16"/>
          <p:cNvCxnSpPr/>
          <p:nvPr/>
        </p:nvCxnSpPr>
        <p:spPr>
          <a:xfrm>
            <a:off x="4267725" y="1898338"/>
            <a:ext cx="4500" cy="1009800"/>
          </a:xfrm>
          <a:prstGeom prst="straightConnector1">
            <a:avLst/>
          </a:prstGeom>
          <a:noFill/>
          <a:ln cap="flat" cmpd="sng" w="228600">
            <a:solidFill>
              <a:srgbClr val="47BDDC"/>
            </a:solidFill>
            <a:prstDash val="solid"/>
            <a:round/>
            <a:headEnd len="med" w="med" type="none"/>
            <a:tailEnd len="med" w="med" type="none"/>
          </a:ln>
        </p:spPr>
      </p:cxnSp>
      <p:sp>
        <p:nvSpPr>
          <p:cNvPr id="97" name="Google Shape;97;p16"/>
          <p:cNvSpPr txBox="1"/>
          <p:nvPr/>
        </p:nvSpPr>
        <p:spPr>
          <a:xfrm>
            <a:off x="2702475" y="868225"/>
            <a:ext cx="3203400" cy="579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Calibri"/>
                <a:ea typeface="Calibri"/>
                <a:cs typeface="Calibri"/>
                <a:sym typeface="Calibri"/>
              </a:rPr>
              <a:t>Circuit Building</a:t>
            </a:r>
            <a:endParaRPr b="1" sz="3600">
              <a:latin typeface="Calibri"/>
              <a:ea typeface="Calibri"/>
              <a:cs typeface="Calibri"/>
              <a:sym typeface="Calibri"/>
            </a:endParaRPr>
          </a:p>
        </p:txBody>
      </p:sp>
      <p:sp>
        <p:nvSpPr>
          <p:cNvPr id="98" name="Google Shape;98;p16"/>
          <p:cNvSpPr/>
          <p:nvPr/>
        </p:nvSpPr>
        <p:spPr>
          <a:xfrm>
            <a:off x="7424375" y="1648063"/>
            <a:ext cx="396900" cy="405600"/>
          </a:xfrm>
          <a:prstGeom prst="ellipse">
            <a:avLst/>
          </a:prstGeom>
          <a:solidFill>
            <a:srgbClr val="47BD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 name="Google Shape;99;p16"/>
          <p:cNvCxnSpPr/>
          <p:nvPr/>
        </p:nvCxnSpPr>
        <p:spPr>
          <a:xfrm>
            <a:off x="7620575" y="1898338"/>
            <a:ext cx="4500" cy="1009800"/>
          </a:xfrm>
          <a:prstGeom prst="straightConnector1">
            <a:avLst/>
          </a:prstGeom>
          <a:noFill/>
          <a:ln cap="flat" cmpd="sng" w="228600">
            <a:solidFill>
              <a:srgbClr val="47BDDC"/>
            </a:solidFill>
            <a:prstDash val="solid"/>
            <a:round/>
            <a:headEnd len="med" w="med" type="none"/>
            <a:tailEnd len="med" w="med" type="none"/>
          </a:ln>
        </p:spPr>
      </p:cxnSp>
      <p:sp>
        <p:nvSpPr>
          <p:cNvPr id="100" name="Google Shape;100;p16"/>
          <p:cNvSpPr txBox="1"/>
          <p:nvPr/>
        </p:nvSpPr>
        <p:spPr>
          <a:xfrm>
            <a:off x="5882550" y="886950"/>
            <a:ext cx="3386100" cy="579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Calibri"/>
                <a:ea typeface="Calibri"/>
                <a:cs typeface="Calibri"/>
                <a:sym typeface="Calibri"/>
              </a:rPr>
              <a:t>Servos / Sensors</a:t>
            </a:r>
            <a:endParaRPr b="1" sz="3600">
              <a:latin typeface="Calibri"/>
              <a:ea typeface="Calibri"/>
              <a:cs typeface="Calibri"/>
              <a:sym typeface="Calibri"/>
            </a:endParaRPr>
          </a:p>
        </p:txBody>
      </p:sp>
      <p:sp>
        <p:nvSpPr>
          <p:cNvPr id="101" name="Google Shape;101;p16"/>
          <p:cNvSpPr/>
          <p:nvPr/>
        </p:nvSpPr>
        <p:spPr>
          <a:xfrm>
            <a:off x="2291000" y="3848350"/>
            <a:ext cx="396900" cy="405600"/>
          </a:xfrm>
          <a:prstGeom prst="ellipse">
            <a:avLst/>
          </a:prstGeom>
          <a:solidFill>
            <a:srgbClr val="47BD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 name="Google Shape;102;p16"/>
          <p:cNvCxnSpPr/>
          <p:nvPr/>
        </p:nvCxnSpPr>
        <p:spPr>
          <a:xfrm>
            <a:off x="2487200" y="2984325"/>
            <a:ext cx="4500" cy="1009800"/>
          </a:xfrm>
          <a:prstGeom prst="straightConnector1">
            <a:avLst/>
          </a:prstGeom>
          <a:noFill/>
          <a:ln cap="flat" cmpd="sng" w="228600">
            <a:solidFill>
              <a:srgbClr val="47BDDC"/>
            </a:solidFill>
            <a:prstDash val="solid"/>
            <a:round/>
            <a:headEnd len="med" w="med" type="none"/>
            <a:tailEnd len="med" w="med" type="none"/>
          </a:ln>
        </p:spPr>
      </p:cxnSp>
      <p:sp>
        <p:nvSpPr>
          <p:cNvPr id="103" name="Google Shape;103;p16"/>
          <p:cNvSpPr txBox="1"/>
          <p:nvPr/>
        </p:nvSpPr>
        <p:spPr>
          <a:xfrm>
            <a:off x="1023825" y="4318900"/>
            <a:ext cx="3135900" cy="579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Calibri"/>
                <a:ea typeface="Calibri"/>
                <a:cs typeface="Calibri"/>
                <a:sym typeface="Calibri"/>
              </a:rPr>
              <a:t>Arduino Syntax</a:t>
            </a:r>
            <a:endParaRPr b="1" sz="3600">
              <a:latin typeface="Calibri"/>
              <a:ea typeface="Calibri"/>
              <a:cs typeface="Calibri"/>
              <a:sym typeface="Calibri"/>
            </a:endParaRPr>
          </a:p>
        </p:txBody>
      </p:sp>
      <p:sp>
        <p:nvSpPr>
          <p:cNvPr id="104" name="Google Shape;104;p16"/>
          <p:cNvSpPr/>
          <p:nvPr/>
        </p:nvSpPr>
        <p:spPr>
          <a:xfrm>
            <a:off x="5740075" y="3848350"/>
            <a:ext cx="396900" cy="405600"/>
          </a:xfrm>
          <a:prstGeom prst="ellipse">
            <a:avLst/>
          </a:prstGeom>
          <a:solidFill>
            <a:srgbClr val="47BD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 name="Google Shape;105;p16"/>
          <p:cNvCxnSpPr/>
          <p:nvPr/>
        </p:nvCxnSpPr>
        <p:spPr>
          <a:xfrm>
            <a:off x="5936275" y="2984325"/>
            <a:ext cx="4500" cy="1009800"/>
          </a:xfrm>
          <a:prstGeom prst="straightConnector1">
            <a:avLst/>
          </a:prstGeom>
          <a:noFill/>
          <a:ln cap="flat" cmpd="sng" w="228600">
            <a:solidFill>
              <a:srgbClr val="47BDDC"/>
            </a:solidFill>
            <a:prstDash val="solid"/>
            <a:round/>
            <a:headEnd len="med" w="med" type="none"/>
            <a:tailEnd len="med" w="med" type="none"/>
          </a:ln>
        </p:spPr>
      </p:cxnSp>
      <p:sp>
        <p:nvSpPr>
          <p:cNvPr id="106" name="Google Shape;106;p16"/>
          <p:cNvSpPr txBox="1"/>
          <p:nvPr/>
        </p:nvSpPr>
        <p:spPr>
          <a:xfrm>
            <a:off x="4503025" y="4318900"/>
            <a:ext cx="3975600" cy="579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Calibri"/>
                <a:ea typeface="Calibri"/>
                <a:cs typeface="Calibri"/>
                <a:sym typeface="Calibri"/>
              </a:rPr>
              <a:t>Putting it together</a:t>
            </a:r>
            <a:endParaRPr b="1" sz="36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1000"/>
                                        <p:tgtEl>
                                          <p:spTgt spid="9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p:tgtEl>
                                          <p:spTgt spid="9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92"/>
                                        </p:tgtEl>
                                        <p:attrNameLst>
                                          <p:attrName>style.visibility</p:attrName>
                                        </p:attrNameLst>
                                      </p:cBhvr>
                                      <p:to>
                                        <p:strVal val="visible"/>
                                      </p:to>
                                    </p:set>
                                    <p:anim calcmode="lin" valueType="num">
                                      <p:cBhvr additive="base">
                                        <p:cTn dur="1000"/>
                                        <p:tgtEl>
                                          <p:spTgt spid="9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p:tgtEl>
                                          <p:spTgt spid="10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1000"/>
                                        <p:tgtEl>
                                          <p:spTgt spid="10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1000"/>
                                        <p:tgtEl>
                                          <p:spTgt spid="10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1000"/>
                                        <p:tgtEl>
                                          <p:spTgt spid="9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1000"/>
                                        <p:tgtEl>
                                          <p:spTgt spid="9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1000"/>
                                        <p:tgtEl>
                                          <p:spTgt spid="9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p:tgtEl>
                                          <p:spTgt spid="10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p:tgtEl>
                                          <p:spTgt spid="10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p:tgtEl>
                                          <p:spTgt spid="10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1000"/>
                                        <p:tgtEl>
                                          <p:spTgt spid="9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1000"/>
                                        <p:tgtEl>
                                          <p:spTgt spid="9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1000"/>
                                        <p:tgtEl>
                                          <p:spTgt spid="10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7BDDC"/>
        </a:solidFill>
      </p:bgPr>
    </p:bg>
    <p:spTree>
      <p:nvGrpSpPr>
        <p:cNvPr id="110" name="Shape 110"/>
        <p:cNvGrpSpPr/>
        <p:nvPr/>
      </p:nvGrpSpPr>
      <p:grpSpPr>
        <a:xfrm>
          <a:off x="0" y="0"/>
          <a:ext cx="0" cy="0"/>
          <a:chOff x="0" y="0"/>
          <a:chExt cx="0" cy="0"/>
        </a:xfrm>
      </p:grpSpPr>
      <p:sp>
        <p:nvSpPr>
          <p:cNvPr id="111" name="Google Shape;111;p17"/>
          <p:cNvSpPr/>
          <p:nvPr/>
        </p:nvSpPr>
        <p:spPr>
          <a:xfrm>
            <a:off x="1104650" y="1374550"/>
            <a:ext cx="6947400" cy="828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txBox="1"/>
          <p:nvPr/>
        </p:nvSpPr>
        <p:spPr>
          <a:xfrm>
            <a:off x="2102800" y="1498900"/>
            <a:ext cx="4971000" cy="5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Calibri"/>
                <a:ea typeface="Calibri"/>
                <a:cs typeface="Calibri"/>
                <a:sym typeface="Calibri"/>
              </a:rPr>
              <a:t>Go to </a:t>
            </a:r>
            <a:r>
              <a:rPr lang="en" sz="3000" u="sng">
                <a:solidFill>
                  <a:schemeClr val="hlink"/>
                </a:solidFill>
                <a:latin typeface="Calibri"/>
                <a:ea typeface="Calibri"/>
                <a:cs typeface="Calibri"/>
                <a:sym typeface="Calibri"/>
                <a:hlinkClick r:id="rId3"/>
              </a:rPr>
              <a:t>https://www.arduino.cc</a:t>
            </a:r>
            <a:endParaRPr sz="3000">
              <a:latin typeface="Calibri"/>
              <a:ea typeface="Calibri"/>
              <a:cs typeface="Calibri"/>
              <a:sym typeface="Calibri"/>
            </a:endParaRPr>
          </a:p>
        </p:txBody>
      </p:sp>
      <p:sp>
        <p:nvSpPr>
          <p:cNvPr id="113" name="Google Shape;113;p17"/>
          <p:cNvSpPr/>
          <p:nvPr/>
        </p:nvSpPr>
        <p:spPr>
          <a:xfrm>
            <a:off x="1104650" y="2593750"/>
            <a:ext cx="6947400" cy="828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txBox="1"/>
          <p:nvPr/>
        </p:nvSpPr>
        <p:spPr>
          <a:xfrm>
            <a:off x="2102800" y="2718100"/>
            <a:ext cx="4971000" cy="57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Calibri"/>
                <a:ea typeface="Calibri"/>
                <a:cs typeface="Calibri"/>
                <a:sym typeface="Calibri"/>
              </a:rPr>
              <a:t>Software → Downloads</a:t>
            </a:r>
            <a:endParaRPr sz="3000">
              <a:latin typeface="Calibri"/>
              <a:ea typeface="Calibri"/>
              <a:cs typeface="Calibri"/>
              <a:sym typeface="Calibri"/>
            </a:endParaRPr>
          </a:p>
        </p:txBody>
      </p:sp>
      <p:sp>
        <p:nvSpPr>
          <p:cNvPr id="115" name="Google Shape;115;p17"/>
          <p:cNvSpPr/>
          <p:nvPr/>
        </p:nvSpPr>
        <p:spPr>
          <a:xfrm>
            <a:off x="1104650" y="3812950"/>
            <a:ext cx="6947400" cy="828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txBox="1"/>
          <p:nvPr/>
        </p:nvSpPr>
        <p:spPr>
          <a:xfrm>
            <a:off x="1726000" y="3937300"/>
            <a:ext cx="5825400" cy="5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Calibri"/>
                <a:ea typeface="Calibri"/>
                <a:cs typeface="Calibri"/>
                <a:sym typeface="Calibri"/>
              </a:rPr>
              <a:t>Download latest version for your OS</a:t>
            </a:r>
            <a:endParaRPr sz="3000">
              <a:latin typeface="Calibri"/>
              <a:ea typeface="Calibri"/>
              <a:cs typeface="Calibri"/>
              <a:sym typeface="Calibri"/>
            </a:endParaRPr>
          </a:p>
        </p:txBody>
      </p:sp>
      <p:sp>
        <p:nvSpPr>
          <p:cNvPr id="117" name="Google Shape;117;p17"/>
          <p:cNvSpPr/>
          <p:nvPr/>
        </p:nvSpPr>
        <p:spPr>
          <a:xfrm>
            <a:off x="759450" y="1061475"/>
            <a:ext cx="655800" cy="655800"/>
          </a:xfrm>
          <a:prstGeom prst="ellipse">
            <a:avLst/>
          </a:prstGeom>
          <a:solidFill>
            <a:srgbClr val="FFFFFF"/>
          </a:solidFill>
          <a:ln cap="flat" cmpd="sng" w="76200">
            <a:solidFill>
              <a:srgbClr val="47BD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a:off x="759450" y="2243850"/>
            <a:ext cx="655800" cy="655800"/>
          </a:xfrm>
          <a:prstGeom prst="ellipse">
            <a:avLst/>
          </a:prstGeom>
          <a:solidFill>
            <a:srgbClr val="FFFFFF"/>
          </a:solidFill>
          <a:ln cap="flat" cmpd="sng" w="76200">
            <a:solidFill>
              <a:srgbClr val="47BD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a:off x="759450" y="3473450"/>
            <a:ext cx="655800" cy="655800"/>
          </a:xfrm>
          <a:prstGeom prst="ellipse">
            <a:avLst/>
          </a:prstGeom>
          <a:solidFill>
            <a:srgbClr val="FFFFFF"/>
          </a:solidFill>
          <a:ln cap="flat" cmpd="sng" w="76200">
            <a:solidFill>
              <a:srgbClr val="47BD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txBox="1"/>
          <p:nvPr/>
        </p:nvSpPr>
        <p:spPr>
          <a:xfrm>
            <a:off x="3017650" y="138050"/>
            <a:ext cx="3141300" cy="57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Calibri"/>
                <a:ea typeface="Calibri"/>
                <a:cs typeface="Calibri"/>
                <a:sym typeface="Calibri"/>
              </a:rPr>
              <a:t>Installation</a:t>
            </a:r>
            <a:endParaRPr b="1" sz="4800">
              <a:solidFill>
                <a:srgbClr val="FFFFFF"/>
              </a:solidFill>
              <a:latin typeface="Calibri"/>
              <a:ea typeface="Calibri"/>
              <a:cs typeface="Calibri"/>
              <a:sym typeface="Calibri"/>
            </a:endParaRPr>
          </a:p>
        </p:txBody>
      </p:sp>
      <p:sp>
        <p:nvSpPr>
          <p:cNvPr id="121" name="Google Shape;121;p17"/>
          <p:cNvSpPr txBox="1"/>
          <p:nvPr/>
        </p:nvSpPr>
        <p:spPr>
          <a:xfrm>
            <a:off x="880250" y="1061475"/>
            <a:ext cx="340200" cy="6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7BDDC"/>
                </a:solidFill>
              </a:rPr>
              <a:t>1</a:t>
            </a:r>
            <a:endParaRPr b="1" sz="3000">
              <a:solidFill>
                <a:srgbClr val="47BDDC"/>
              </a:solidFill>
            </a:endParaRPr>
          </a:p>
        </p:txBody>
      </p:sp>
      <p:sp>
        <p:nvSpPr>
          <p:cNvPr id="122" name="Google Shape;122;p17"/>
          <p:cNvSpPr txBox="1"/>
          <p:nvPr/>
        </p:nvSpPr>
        <p:spPr>
          <a:xfrm>
            <a:off x="880250" y="2243850"/>
            <a:ext cx="340200" cy="6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7BDDC"/>
                </a:solidFill>
              </a:rPr>
              <a:t>2</a:t>
            </a:r>
            <a:endParaRPr b="1" sz="3000">
              <a:solidFill>
                <a:srgbClr val="47BDDC"/>
              </a:solidFill>
            </a:endParaRPr>
          </a:p>
        </p:txBody>
      </p:sp>
      <p:sp>
        <p:nvSpPr>
          <p:cNvPr id="123" name="Google Shape;123;p17"/>
          <p:cNvSpPr txBox="1"/>
          <p:nvPr/>
        </p:nvSpPr>
        <p:spPr>
          <a:xfrm>
            <a:off x="917250" y="3473450"/>
            <a:ext cx="340200" cy="6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7BDDC"/>
                </a:solidFill>
              </a:rPr>
              <a:t>3</a:t>
            </a:r>
            <a:endParaRPr b="1" sz="3000">
              <a:solidFill>
                <a:srgbClr val="47BDD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p:tgtEl>
                                          <p:spTgt spid="1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1000"/>
                                        <p:tgtEl>
                                          <p:spTgt spid="1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1000"/>
                                        <p:tgtEl>
                                          <p:spTgt spid="1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p:tgtEl>
                                          <p:spTgt spid="11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1000"/>
                                        <p:tgtEl>
                                          <p:spTgt spid="1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1000"/>
                                        <p:tgtEl>
                                          <p:spTgt spid="1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2"/>
                                        </p:tgtEl>
                                        <p:attrNameLst>
                                          <p:attrName>style.visibility</p:attrName>
                                        </p:attrNameLst>
                                      </p:cBhvr>
                                      <p:to>
                                        <p:strVal val="visible"/>
                                      </p:to>
                                    </p:set>
                                    <p:anim calcmode="lin" valueType="num">
                                      <p:cBhvr additive="base">
                                        <p:cTn dur="1000"/>
                                        <p:tgtEl>
                                          <p:spTgt spid="1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1000"/>
                                        <p:tgtEl>
                                          <p:spTgt spid="11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1000"/>
                                        <p:tgtEl>
                                          <p:spTgt spid="1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1000"/>
                                        <p:tgtEl>
                                          <p:spTgt spid="1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1000"/>
                                        <p:tgtEl>
                                          <p:spTgt spid="1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additive="base">
                                        <p:cTn dur="1000"/>
                                        <p:tgtEl>
                                          <p:spTgt spid="11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8"/>
          <p:cNvSpPr txBox="1"/>
          <p:nvPr>
            <p:ph type="title"/>
          </p:nvPr>
        </p:nvSpPr>
        <p:spPr>
          <a:xfrm>
            <a:off x="311700" y="112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5200">
                <a:solidFill>
                  <a:srgbClr val="47BDDC"/>
                </a:solidFill>
              </a:rPr>
              <a:t>Set-up Check!</a:t>
            </a:r>
            <a:endParaRPr/>
          </a:p>
        </p:txBody>
      </p:sp>
      <p:sp>
        <p:nvSpPr>
          <p:cNvPr id="129" name="Google Shape;129;p18"/>
          <p:cNvSpPr/>
          <p:nvPr/>
        </p:nvSpPr>
        <p:spPr>
          <a:xfrm>
            <a:off x="1485650" y="1068350"/>
            <a:ext cx="6333300" cy="1072800"/>
          </a:xfrm>
          <a:prstGeom prst="roundRect">
            <a:avLst>
              <a:gd fmla="val 16667" name="adj"/>
            </a:avLst>
          </a:prstGeom>
          <a:solidFill>
            <a:srgbClr val="47BD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p18"/>
          <p:cNvSpPr txBox="1"/>
          <p:nvPr/>
        </p:nvSpPr>
        <p:spPr>
          <a:xfrm>
            <a:off x="2007475" y="1194150"/>
            <a:ext cx="5232600" cy="107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Calibri"/>
                <a:ea typeface="Calibri"/>
                <a:cs typeface="Calibri"/>
                <a:sym typeface="Calibri"/>
              </a:rPr>
              <a:t>Open IDE. Go to File → Examples → 0.1. Basics → Blink</a:t>
            </a:r>
            <a:endParaRPr b="1" sz="2400">
              <a:solidFill>
                <a:srgbClr val="FFFFFF"/>
              </a:solidFill>
              <a:latin typeface="Calibri"/>
              <a:ea typeface="Calibri"/>
              <a:cs typeface="Calibri"/>
              <a:sym typeface="Calibri"/>
            </a:endParaRPr>
          </a:p>
        </p:txBody>
      </p:sp>
      <p:sp>
        <p:nvSpPr>
          <p:cNvPr id="131" name="Google Shape;131;p18"/>
          <p:cNvSpPr/>
          <p:nvPr/>
        </p:nvSpPr>
        <p:spPr>
          <a:xfrm>
            <a:off x="1485650" y="2439950"/>
            <a:ext cx="6333300" cy="1072800"/>
          </a:xfrm>
          <a:prstGeom prst="roundRect">
            <a:avLst>
              <a:gd fmla="val 16667" name="adj"/>
            </a:avLst>
          </a:prstGeom>
          <a:solidFill>
            <a:srgbClr val="47BD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 name="Google Shape;132;p18"/>
          <p:cNvSpPr txBox="1"/>
          <p:nvPr/>
        </p:nvSpPr>
        <p:spPr>
          <a:xfrm>
            <a:off x="2007475" y="2565750"/>
            <a:ext cx="5232600" cy="107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Calibri"/>
                <a:ea typeface="Calibri"/>
                <a:cs typeface="Calibri"/>
                <a:sym typeface="Calibri"/>
              </a:rPr>
              <a:t>Tools:</a:t>
            </a:r>
            <a:r>
              <a:rPr b="1" lang="en" sz="2400">
                <a:solidFill>
                  <a:srgbClr val="FFFFFF"/>
                </a:solidFill>
                <a:latin typeface="Calibri"/>
                <a:ea typeface="Calibri"/>
                <a:cs typeface="Calibri"/>
                <a:sym typeface="Calibri"/>
              </a:rPr>
              <a:t> Make sure correct board + port are selected (Arduino Uno)</a:t>
            </a:r>
            <a:endParaRPr b="1" sz="2400">
              <a:solidFill>
                <a:srgbClr val="FFFFFF"/>
              </a:solidFill>
              <a:latin typeface="Calibri"/>
              <a:ea typeface="Calibri"/>
              <a:cs typeface="Calibri"/>
              <a:sym typeface="Calibri"/>
            </a:endParaRPr>
          </a:p>
        </p:txBody>
      </p:sp>
      <p:sp>
        <p:nvSpPr>
          <p:cNvPr id="133" name="Google Shape;133;p18"/>
          <p:cNvSpPr/>
          <p:nvPr/>
        </p:nvSpPr>
        <p:spPr>
          <a:xfrm>
            <a:off x="1561850" y="3811550"/>
            <a:ext cx="6333300" cy="1072800"/>
          </a:xfrm>
          <a:prstGeom prst="roundRect">
            <a:avLst>
              <a:gd fmla="val 16667" name="adj"/>
            </a:avLst>
          </a:prstGeom>
          <a:solidFill>
            <a:srgbClr val="47BD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18"/>
          <p:cNvSpPr txBox="1"/>
          <p:nvPr/>
        </p:nvSpPr>
        <p:spPr>
          <a:xfrm>
            <a:off x="1994150" y="3937350"/>
            <a:ext cx="5468700" cy="107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Calibri"/>
                <a:ea typeface="Calibri"/>
                <a:cs typeface="Calibri"/>
                <a:sym typeface="Calibri"/>
              </a:rPr>
              <a:t>Upload: LED onboard should be blinking</a:t>
            </a:r>
            <a:endParaRPr b="1" sz="2400">
              <a:solidFill>
                <a:srgbClr val="FFFFFF"/>
              </a:solidFill>
              <a:latin typeface="Calibri"/>
              <a:ea typeface="Calibri"/>
              <a:cs typeface="Calibri"/>
              <a:sym typeface="Calibri"/>
            </a:endParaRPr>
          </a:p>
        </p:txBody>
      </p:sp>
      <p:pic>
        <p:nvPicPr>
          <p:cNvPr id="135" name="Google Shape;135;p18"/>
          <p:cNvPicPr preferRelativeResize="0"/>
          <p:nvPr/>
        </p:nvPicPr>
        <p:blipFill rotWithShape="1">
          <a:blip r:embed="rId3">
            <a:alphaModFix/>
          </a:blip>
          <a:srcRect b="83167" l="9141" r="39845" t="7907"/>
          <a:stretch/>
        </p:blipFill>
        <p:spPr>
          <a:xfrm>
            <a:off x="3113150" y="4416312"/>
            <a:ext cx="2917676" cy="5938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1000"/>
                                        <p:tgtEl>
                                          <p:spTgt spid="1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1000"/>
                                        <p:tgtEl>
                                          <p:spTgt spid="12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1000"/>
                                        <p:tgtEl>
                                          <p:spTgt spid="1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1000"/>
                                        <p:tgtEl>
                                          <p:spTgt spid="13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1000"/>
                                        <p:tgtEl>
                                          <p:spTgt spid="1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1000"/>
                                        <p:tgtEl>
                                          <p:spTgt spid="13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grpSp>
        <p:nvGrpSpPr>
          <p:cNvPr id="140" name="Google Shape;140;p19"/>
          <p:cNvGrpSpPr/>
          <p:nvPr/>
        </p:nvGrpSpPr>
        <p:grpSpPr>
          <a:xfrm>
            <a:off x="3849075" y="-17250"/>
            <a:ext cx="5295000" cy="5249700"/>
            <a:chOff x="3849075" y="-17250"/>
            <a:chExt cx="5295000" cy="5249700"/>
          </a:xfrm>
        </p:grpSpPr>
        <p:sp>
          <p:nvSpPr>
            <p:cNvPr id="141" name="Google Shape;141;p19"/>
            <p:cNvSpPr/>
            <p:nvPr/>
          </p:nvSpPr>
          <p:spPr>
            <a:xfrm flipH="1">
              <a:off x="3849075" y="25900"/>
              <a:ext cx="1242600" cy="5143500"/>
            </a:xfrm>
            <a:prstGeom prst="rtTriangle">
              <a:avLst/>
            </a:prstGeom>
            <a:solidFill>
              <a:srgbClr val="47BDDC"/>
            </a:solidFill>
            <a:ln cap="flat" cmpd="sng" w="9525">
              <a:solidFill>
                <a:srgbClr val="47BD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a:off x="5091675" y="-17250"/>
              <a:ext cx="4052400" cy="5249700"/>
            </a:xfrm>
            <a:prstGeom prst="rect">
              <a:avLst/>
            </a:prstGeom>
            <a:solidFill>
              <a:srgbClr val="47BDDC"/>
            </a:solidFill>
            <a:ln cap="flat" cmpd="sng" w="9525">
              <a:solidFill>
                <a:srgbClr val="47BD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9"/>
          <p:cNvSpPr txBox="1"/>
          <p:nvPr>
            <p:ph type="title"/>
          </p:nvPr>
        </p:nvSpPr>
        <p:spPr>
          <a:xfrm>
            <a:off x="-2369625" y="1800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00979C"/>
                </a:solidFill>
                <a:latin typeface="Calibri"/>
                <a:ea typeface="Calibri"/>
                <a:cs typeface="Calibri"/>
                <a:sym typeface="Calibri"/>
              </a:rPr>
              <a:t>Sketch </a:t>
            </a:r>
            <a:endParaRPr b="1" sz="3600">
              <a:solidFill>
                <a:srgbClr val="00979C"/>
              </a:solidFill>
              <a:latin typeface="Calibri"/>
              <a:ea typeface="Calibri"/>
              <a:cs typeface="Calibri"/>
              <a:sym typeface="Calibri"/>
            </a:endParaRPr>
          </a:p>
          <a:p>
            <a:pPr indent="0" lvl="0" marL="0" rtl="0" algn="ctr">
              <a:spcBef>
                <a:spcPts val="0"/>
              </a:spcBef>
              <a:spcAft>
                <a:spcPts val="0"/>
              </a:spcAft>
              <a:buNone/>
            </a:pPr>
            <a:r>
              <a:rPr b="1" lang="en" sz="3600">
                <a:solidFill>
                  <a:srgbClr val="00979C"/>
                </a:solidFill>
                <a:latin typeface="Calibri"/>
                <a:ea typeface="Calibri"/>
                <a:cs typeface="Calibri"/>
                <a:sym typeface="Calibri"/>
              </a:rPr>
              <a:t>Requirements</a:t>
            </a:r>
            <a:endParaRPr b="1" sz="3600">
              <a:solidFill>
                <a:srgbClr val="00979C"/>
              </a:solidFill>
              <a:latin typeface="Calibri"/>
              <a:ea typeface="Calibri"/>
              <a:cs typeface="Calibri"/>
              <a:sym typeface="Calibri"/>
            </a:endParaRPr>
          </a:p>
        </p:txBody>
      </p:sp>
      <p:sp>
        <p:nvSpPr>
          <p:cNvPr id="144" name="Google Shape;144;p19"/>
          <p:cNvSpPr txBox="1"/>
          <p:nvPr>
            <p:ph idx="1" type="body"/>
          </p:nvPr>
        </p:nvSpPr>
        <p:spPr>
          <a:xfrm>
            <a:off x="4691625" y="518400"/>
            <a:ext cx="4452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Calibri"/>
                <a:ea typeface="Calibri"/>
                <a:cs typeface="Calibri"/>
                <a:sym typeface="Calibri"/>
              </a:rPr>
              <a:t>             </a:t>
            </a:r>
            <a:r>
              <a:rPr lang="en" sz="2400">
                <a:solidFill>
                  <a:srgbClr val="FFFFFF"/>
                </a:solidFill>
                <a:latin typeface="Calibri"/>
                <a:ea typeface="Calibri"/>
                <a:cs typeface="Calibri"/>
                <a:sym typeface="Calibri"/>
              </a:rPr>
              <a:t>void setup() {</a:t>
            </a:r>
            <a:endParaRPr sz="2400">
              <a:solidFill>
                <a:srgbClr val="FFFFFF"/>
              </a:solidFill>
              <a:latin typeface="Calibri"/>
              <a:ea typeface="Calibri"/>
              <a:cs typeface="Calibri"/>
              <a:sym typeface="Calibri"/>
            </a:endParaRPr>
          </a:p>
          <a:p>
            <a:pPr indent="0" lvl="0" marL="0" rtl="0" algn="l">
              <a:spcBef>
                <a:spcPts val="1600"/>
              </a:spcBef>
              <a:spcAft>
                <a:spcPts val="0"/>
              </a:spcAft>
              <a:buNone/>
            </a:pPr>
            <a:r>
              <a:rPr lang="en" sz="2400">
                <a:solidFill>
                  <a:srgbClr val="FFFFFF"/>
                </a:solidFill>
                <a:latin typeface="Calibri"/>
                <a:ea typeface="Calibri"/>
                <a:cs typeface="Calibri"/>
                <a:sym typeface="Calibri"/>
              </a:rPr>
              <a:t>             }</a:t>
            </a:r>
            <a:endParaRPr sz="2400">
              <a:solidFill>
                <a:srgbClr val="FFFFFF"/>
              </a:solidFill>
              <a:latin typeface="Calibri"/>
              <a:ea typeface="Calibri"/>
              <a:cs typeface="Calibri"/>
              <a:sym typeface="Calibri"/>
            </a:endParaRPr>
          </a:p>
          <a:p>
            <a:pPr indent="0" lvl="0" marL="0" rtl="0" algn="l">
              <a:spcBef>
                <a:spcPts val="1600"/>
              </a:spcBef>
              <a:spcAft>
                <a:spcPts val="0"/>
              </a:spcAft>
              <a:buNone/>
            </a:pPr>
            <a:r>
              <a:t/>
            </a:r>
            <a:endParaRPr sz="2400">
              <a:solidFill>
                <a:srgbClr val="FFFFFF"/>
              </a:solidFill>
              <a:latin typeface="Calibri"/>
              <a:ea typeface="Calibri"/>
              <a:cs typeface="Calibri"/>
              <a:sym typeface="Calibri"/>
            </a:endParaRPr>
          </a:p>
          <a:p>
            <a:pPr indent="0" lvl="0" marL="0" rtl="0" algn="l">
              <a:spcBef>
                <a:spcPts val="1600"/>
              </a:spcBef>
              <a:spcAft>
                <a:spcPts val="0"/>
              </a:spcAft>
              <a:buNone/>
            </a:pPr>
            <a:r>
              <a:rPr lang="en" sz="2400">
                <a:solidFill>
                  <a:srgbClr val="FFFFFF"/>
                </a:solidFill>
                <a:latin typeface="Calibri"/>
                <a:ea typeface="Calibri"/>
                <a:cs typeface="Calibri"/>
                <a:sym typeface="Calibri"/>
              </a:rPr>
              <a:t>      void loop() {</a:t>
            </a:r>
            <a:endParaRPr sz="2400">
              <a:solidFill>
                <a:srgbClr val="FFFFFF"/>
              </a:solidFill>
              <a:latin typeface="Calibri"/>
              <a:ea typeface="Calibri"/>
              <a:cs typeface="Calibri"/>
              <a:sym typeface="Calibri"/>
            </a:endParaRPr>
          </a:p>
          <a:p>
            <a:pPr indent="0" lvl="0" marL="0" rtl="0" algn="l">
              <a:spcBef>
                <a:spcPts val="1600"/>
              </a:spcBef>
              <a:spcAft>
                <a:spcPts val="0"/>
              </a:spcAft>
              <a:buNone/>
            </a:pPr>
            <a:r>
              <a:rPr lang="en" sz="2400">
                <a:solidFill>
                  <a:srgbClr val="FFFFFF"/>
                </a:solidFill>
                <a:latin typeface="Calibri"/>
                <a:ea typeface="Calibri"/>
                <a:cs typeface="Calibri"/>
                <a:sym typeface="Calibri"/>
              </a:rPr>
              <a:t>        </a:t>
            </a:r>
            <a:r>
              <a:rPr lang="en" sz="2400">
                <a:solidFill>
                  <a:srgbClr val="FFFFFF"/>
                </a:solidFill>
                <a:latin typeface="Calibri"/>
                <a:ea typeface="Calibri"/>
                <a:cs typeface="Calibri"/>
                <a:sym typeface="Calibri"/>
              </a:rPr>
              <a:t>}</a:t>
            </a:r>
            <a:endParaRPr sz="2400">
              <a:solidFill>
                <a:srgbClr val="FFFFFF"/>
              </a:solidFill>
              <a:latin typeface="Calibri"/>
              <a:ea typeface="Calibri"/>
              <a:cs typeface="Calibri"/>
              <a:sym typeface="Calibri"/>
            </a:endParaRPr>
          </a:p>
          <a:p>
            <a:pPr indent="0" lvl="0" marL="0" rtl="0" algn="l">
              <a:spcBef>
                <a:spcPts val="1600"/>
              </a:spcBef>
              <a:spcAft>
                <a:spcPts val="1600"/>
              </a:spcAft>
              <a:buNone/>
            </a:pPr>
            <a:r>
              <a:rPr lang="en" sz="2400">
                <a:solidFill>
                  <a:srgbClr val="FFFFFF"/>
                </a:solidFill>
                <a:latin typeface="Calibri"/>
                <a:ea typeface="Calibri"/>
                <a:cs typeface="Calibri"/>
                <a:sym typeface="Calibri"/>
              </a:rPr>
              <a:t>*Even if you don’t want these     functions to run anything, they still need to be declared </a:t>
            </a:r>
            <a:endParaRPr sz="2400">
              <a:solidFill>
                <a:srgbClr val="FFFFFF"/>
              </a:solidFill>
              <a:latin typeface="Calibri"/>
              <a:ea typeface="Calibri"/>
              <a:cs typeface="Calibri"/>
              <a:sym typeface="Calibri"/>
            </a:endParaRPr>
          </a:p>
        </p:txBody>
      </p:sp>
      <p:sp>
        <p:nvSpPr>
          <p:cNvPr id="145" name="Google Shape;145;p19"/>
          <p:cNvSpPr/>
          <p:nvPr/>
        </p:nvSpPr>
        <p:spPr>
          <a:xfrm>
            <a:off x="4691625" y="457350"/>
            <a:ext cx="655800" cy="655800"/>
          </a:xfrm>
          <a:prstGeom prst="ellipse">
            <a:avLst/>
          </a:prstGeom>
          <a:solidFill>
            <a:srgbClr val="FFFFFF"/>
          </a:solidFill>
          <a:ln cap="flat" cmpd="sng" w="76200">
            <a:solidFill>
              <a:srgbClr val="47BD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txBox="1"/>
          <p:nvPr/>
        </p:nvSpPr>
        <p:spPr>
          <a:xfrm>
            <a:off x="4812425" y="457350"/>
            <a:ext cx="340200" cy="6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7BDDC"/>
                </a:solidFill>
              </a:rPr>
              <a:t>1</a:t>
            </a:r>
            <a:endParaRPr b="1" sz="3000">
              <a:solidFill>
                <a:srgbClr val="47BDDC"/>
              </a:solidFill>
            </a:endParaRPr>
          </a:p>
        </p:txBody>
      </p:sp>
      <p:sp>
        <p:nvSpPr>
          <p:cNvPr id="147" name="Google Shape;147;p19"/>
          <p:cNvSpPr/>
          <p:nvPr/>
        </p:nvSpPr>
        <p:spPr>
          <a:xfrm>
            <a:off x="4309025" y="2413450"/>
            <a:ext cx="655800" cy="655800"/>
          </a:xfrm>
          <a:prstGeom prst="ellipse">
            <a:avLst/>
          </a:prstGeom>
          <a:solidFill>
            <a:srgbClr val="FFFFFF"/>
          </a:solidFill>
          <a:ln cap="flat" cmpd="sng" w="76200">
            <a:solidFill>
              <a:srgbClr val="47BD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9"/>
          <p:cNvSpPr txBox="1"/>
          <p:nvPr/>
        </p:nvSpPr>
        <p:spPr>
          <a:xfrm>
            <a:off x="4429825" y="2413450"/>
            <a:ext cx="340200" cy="6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7BDDC"/>
                </a:solidFill>
              </a:rPr>
              <a:t>2</a:t>
            </a:r>
            <a:endParaRPr b="1" sz="3000">
              <a:solidFill>
                <a:srgbClr val="47BDD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0" st="0"/>
                                            </p:txEl>
                                          </p:spTgt>
                                        </p:tgtEl>
                                        <p:attrNameLst>
                                          <p:attrName>style.visibility</p:attrName>
                                        </p:attrNameLst>
                                      </p:cBhvr>
                                      <p:to>
                                        <p:strVal val="visible"/>
                                      </p:to>
                                    </p:set>
                                    <p:animEffect filter="fade" transition="in">
                                      <p:cBhvr>
                                        <p:cTn dur="1000"/>
                                        <p:tgtEl>
                                          <p:spTgt spid="1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1" st="1"/>
                                            </p:txEl>
                                          </p:spTgt>
                                        </p:tgtEl>
                                        <p:attrNameLst>
                                          <p:attrName>style.visibility</p:attrName>
                                        </p:attrNameLst>
                                      </p:cBhvr>
                                      <p:to>
                                        <p:strVal val="visible"/>
                                      </p:to>
                                    </p:set>
                                    <p:animEffect filter="fade" transition="in">
                                      <p:cBhvr>
                                        <p:cTn dur="1000"/>
                                        <p:tgtEl>
                                          <p:spTgt spid="1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2" st="2"/>
                                            </p:txEl>
                                          </p:spTgt>
                                        </p:tgtEl>
                                        <p:attrNameLst>
                                          <p:attrName>style.visibility</p:attrName>
                                        </p:attrNameLst>
                                      </p:cBhvr>
                                      <p:to>
                                        <p:strVal val="visible"/>
                                      </p:to>
                                    </p:set>
                                    <p:animEffect filter="fade" transition="in">
                                      <p:cBhvr>
                                        <p:cTn dur="1000"/>
                                        <p:tgtEl>
                                          <p:spTgt spid="1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3" st="3"/>
                                            </p:txEl>
                                          </p:spTgt>
                                        </p:tgtEl>
                                        <p:attrNameLst>
                                          <p:attrName>style.visibility</p:attrName>
                                        </p:attrNameLst>
                                      </p:cBhvr>
                                      <p:to>
                                        <p:strVal val="visible"/>
                                      </p:to>
                                    </p:set>
                                    <p:animEffect filter="fade" transition="in">
                                      <p:cBhvr>
                                        <p:cTn dur="1000"/>
                                        <p:tgtEl>
                                          <p:spTgt spid="1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4" st="4"/>
                                            </p:txEl>
                                          </p:spTgt>
                                        </p:tgtEl>
                                        <p:attrNameLst>
                                          <p:attrName>style.visibility</p:attrName>
                                        </p:attrNameLst>
                                      </p:cBhvr>
                                      <p:to>
                                        <p:strVal val="visible"/>
                                      </p:to>
                                    </p:set>
                                    <p:animEffect filter="fade" transition="in">
                                      <p:cBhvr>
                                        <p:cTn dur="1000"/>
                                        <p:tgtEl>
                                          <p:spTgt spid="14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5" st="5"/>
                                            </p:txEl>
                                          </p:spTgt>
                                        </p:tgtEl>
                                        <p:attrNameLst>
                                          <p:attrName>style.visibility</p:attrName>
                                        </p:attrNameLst>
                                      </p:cBhvr>
                                      <p:to>
                                        <p:strVal val="visible"/>
                                      </p:to>
                                    </p:set>
                                    <p:animEffect filter="fade" transition="in">
                                      <p:cBhvr>
                                        <p:cTn dur="1000"/>
                                        <p:tgtEl>
                                          <p:spTgt spid="14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0"/>
          <p:cNvSpPr txBox="1"/>
          <p:nvPr>
            <p:ph type="title"/>
          </p:nvPr>
        </p:nvSpPr>
        <p:spPr>
          <a:xfrm>
            <a:off x="2261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7BDDC"/>
                </a:solidFill>
                <a:latin typeface="Calibri"/>
                <a:ea typeface="Calibri"/>
                <a:cs typeface="Calibri"/>
                <a:sym typeface="Calibri"/>
              </a:rPr>
              <a:t>Blink Breakdown!</a:t>
            </a:r>
            <a:endParaRPr b="1">
              <a:solidFill>
                <a:srgbClr val="47BDDC"/>
              </a:solidFill>
              <a:latin typeface="Calibri"/>
              <a:ea typeface="Calibri"/>
              <a:cs typeface="Calibri"/>
              <a:sym typeface="Calibri"/>
            </a:endParaRPr>
          </a:p>
        </p:txBody>
      </p:sp>
      <p:sp>
        <p:nvSpPr>
          <p:cNvPr id="154" name="Google Shape;154;p20"/>
          <p:cNvSpPr txBox="1"/>
          <p:nvPr>
            <p:ph idx="1" type="body"/>
          </p:nvPr>
        </p:nvSpPr>
        <p:spPr>
          <a:xfrm>
            <a:off x="311700" y="9812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47BDDC"/>
                </a:highlight>
                <a:latin typeface="Calibri"/>
                <a:ea typeface="Calibri"/>
                <a:cs typeface="Calibri"/>
                <a:sym typeface="Calibri"/>
              </a:rPr>
              <a:t>pinMode(PIN,TYPE)</a:t>
            </a:r>
            <a:endParaRPr>
              <a:solidFill>
                <a:srgbClr val="FFFFFF"/>
              </a:solidFill>
              <a:highlight>
                <a:srgbClr val="47BDDC"/>
              </a:highlight>
              <a:latin typeface="Calibri"/>
              <a:ea typeface="Calibri"/>
              <a:cs typeface="Calibri"/>
              <a:sym typeface="Calibri"/>
            </a:endParaRPr>
          </a:p>
          <a:p>
            <a:pPr indent="0" lvl="0" marL="0" rtl="0" algn="l">
              <a:spcBef>
                <a:spcPts val="1600"/>
              </a:spcBef>
              <a:spcAft>
                <a:spcPts val="0"/>
              </a:spcAft>
              <a:buNone/>
            </a:pPr>
            <a:r>
              <a:rPr lang="en"/>
              <a:t>PIN is the pin number you are setting </a:t>
            </a:r>
            <a:endParaRPr/>
          </a:p>
          <a:p>
            <a:pPr indent="0" lvl="0" marL="0" rtl="0" algn="l">
              <a:spcBef>
                <a:spcPts val="1600"/>
              </a:spcBef>
              <a:spcAft>
                <a:spcPts val="0"/>
              </a:spcAft>
              <a:buNone/>
            </a:pPr>
            <a:r>
              <a:rPr lang="en"/>
              <a:t>TYPE is whether that pin is INPUT or OUTPUT</a:t>
            </a:r>
            <a:endParaRPr/>
          </a:p>
          <a:p>
            <a:pPr indent="0" lvl="0" marL="0" rtl="0" algn="l">
              <a:spcBef>
                <a:spcPts val="1600"/>
              </a:spcBef>
              <a:spcAft>
                <a:spcPts val="0"/>
              </a:spcAft>
              <a:buNone/>
            </a:pPr>
            <a:r>
              <a:rPr lang="en">
                <a:solidFill>
                  <a:srgbClr val="FFFFFF"/>
                </a:solidFill>
                <a:highlight>
                  <a:srgbClr val="47BDDC"/>
                </a:highlight>
                <a:latin typeface="Calibri"/>
                <a:ea typeface="Calibri"/>
                <a:cs typeface="Calibri"/>
                <a:sym typeface="Calibri"/>
              </a:rPr>
              <a:t>digitalWrite(PIN,TYPE)</a:t>
            </a:r>
            <a:r>
              <a:rPr lang="en">
                <a:solidFill>
                  <a:srgbClr val="FFFFFF"/>
                </a:solidFill>
                <a:highlight>
                  <a:srgbClr val="47BDDC"/>
                </a:highlight>
                <a:latin typeface="Calibri"/>
                <a:ea typeface="Calibri"/>
                <a:cs typeface="Calibri"/>
                <a:sym typeface="Calibri"/>
              </a:rPr>
              <a:t> </a:t>
            </a:r>
            <a:endParaRPr>
              <a:solidFill>
                <a:srgbClr val="FFFFFF"/>
              </a:solidFill>
              <a:highlight>
                <a:srgbClr val="47BDDC"/>
              </a:highlight>
              <a:latin typeface="Calibri"/>
              <a:ea typeface="Calibri"/>
              <a:cs typeface="Calibri"/>
              <a:sym typeface="Calibri"/>
            </a:endParaRPr>
          </a:p>
          <a:p>
            <a:pPr indent="0" lvl="0" marL="0" rtl="0" algn="l">
              <a:spcBef>
                <a:spcPts val="1600"/>
              </a:spcBef>
              <a:spcAft>
                <a:spcPts val="0"/>
              </a:spcAft>
              <a:buNone/>
            </a:pPr>
            <a:r>
              <a:rPr lang="en"/>
              <a:t>PIN is the pin number you are setting TYPE is whether that pin is HIGH or LOW</a:t>
            </a:r>
            <a:endParaRPr/>
          </a:p>
          <a:p>
            <a:pPr indent="0" lvl="0" marL="0" rtl="0" algn="l">
              <a:spcBef>
                <a:spcPts val="1600"/>
              </a:spcBef>
              <a:spcAft>
                <a:spcPts val="0"/>
              </a:spcAft>
              <a:buNone/>
            </a:pPr>
            <a:r>
              <a:rPr lang="en">
                <a:solidFill>
                  <a:srgbClr val="FFFFFF"/>
                </a:solidFill>
                <a:highlight>
                  <a:srgbClr val="47BDDC"/>
                </a:highlight>
              </a:rPr>
              <a:t>delay(time)</a:t>
            </a:r>
            <a:endParaRPr>
              <a:solidFill>
                <a:srgbClr val="FFFFFF"/>
              </a:solidFill>
              <a:highlight>
                <a:srgbClr val="47BDDC"/>
              </a:highlight>
            </a:endParaRPr>
          </a:p>
          <a:p>
            <a:pPr indent="0" lvl="0" marL="0" rtl="0" algn="l">
              <a:spcBef>
                <a:spcPts val="1600"/>
              </a:spcBef>
              <a:spcAft>
                <a:spcPts val="1600"/>
              </a:spcAft>
              <a:buNone/>
            </a:pPr>
            <a:r>
              <a:rPr lang="en"/>
              <a:t>Stops the program for time (in milliseconds)</a:t>
            </a:r>
            <a:endParaRPr/>
          </a:p>
        </p:txBody>
      </p:sp>
      <p:sp>
        <p:nvSpPr>
          <p:cNvPr id="155" name="Google Shape;155;p20"/>
          <p:cNvSpPr/>
          <p:nvPr/>
        </p:nvSpPr>
        <p:spPr>
          <a:xfrm>
            <a:off x="0" y="10400"/>
            <a:ext cx="9144000" cy="434700"/>
          </a:xfrm>
          <a:prstGeom prst="rect">
            <a:avLst/>
          </a:prstGeom>
          <a:solidFill>
            <a:srgbClr val="47BD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a:off x="0" y="4708125"/>
            <a:ext cx="9216900" cy="434700"/>
          </a:xfrm>
          <a:prstGeom prst="rect">
            <a:avLst/>
          </a:prstGeom>
          <a:solidFill>
            <a:srgbClr val="47BD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0" st="0"/>
                                            </p:txEl>
                                          </p:spTgt>
                                        </p:tgtEl>
                                        <p:attrNameLst>
                                          <p:attrName>style.visibility</p:attrName>
                                        </p:attrNameLst>
                                      </p:cBhvr>
                                      <p:to>
                                        <p:strVal val="visible"/>
                                      </p:to>
                                    </p:set>
                                    <p:animEffect filter="fade" transition="in">
                                      <p:cBhvr>
                                        <p:cTn dur="1000"/>
                                        <p:tgtEl>
                                          <p:spTgt spid="1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1" st="1"/>
                                            </p:txEl>
                                          </p:spTgt>
                                        </p:tgtEl>
                                        <p:attrNameLst>
                                          <p:attrName>style.visibility</p:attrName>
                                        </p:attrNameLst>
                                      </p:cBhvr>
                                      <p:to>
                                        <p:strVal val="visible"/>
                                      </p:to>
                                    </p:set>
                                    <p:animEffect filter="fade" transition="in">
                                      <p:cBhvr>
                                        <p:cTn dur="1000"/>
                                        <p:tgtEl>
                                          <p:spTgt spid="1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2" st="2"/>
                                            </p:txEl>
                                          </p:spTgt>
                                        </p:tgtEl>
                                        <p:attrNameLst>
                                          <p:attrName>style.visibility</p:attrName>
                                        </p:attrNameLst>
                                      </p:cBhvr>
                                      <p:to>
                                        <p:strVal val="visible"/>
                                      </p:to>
                                    </p:set>
                                    <p:animEffect filter="fade" transition="in">
                                      <p:cBhvr>
                                        <p:cTn dur="1000"/>
                                        <p:tgtEl>
                                          <p:spTgt spid="1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3" st="3"/>
                                            </p:txEl>
                                          </p:spTgt>
                                        </p:tgtEl>
                                        <p:attrNameLst>
                                          <p:attrName>style.visibility</p:attrName>
                                        </p:attrNameLst>
                                      </p:cBhvr>
                                      <p:to>
                                        <p:strVal val="visible"/>
                                      </p:to>
                                    </p:set>
                                    <p:animEffect filter="fade" transition="in">
                                      <p:cBhvr>
                                        <p:cTn dur="1000"/>
                                        <p:tgtEl>
                                          <p:spTgt spid="15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4" st="4"/>
                                            </p:txEl>
                                          </p:spTgt>
                                        </p:tgtEl>
                                        <p:attrNameLst>
                                          <p:attrName>style.visibility</p:attrName>
                                        </p:attrNameLst>
                                      </p:cBhvr>
                                      <p:to>
                                        <p:strVal val="visible"/>
                                      </p:to>
                                    </p:set>
                                    <p:animEffect filter="fade" transition="in">
                                      <p:cBhvr>
                                        <p:cTn dur="1000"/>
                                        <p:tgtEl>
                                          <p:spTgt spid="15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5" st="5"/>
                                            </p:txEl>
                                          </p:spTgt>
                                        </p:tgtEl>
                                        <p:attrNameLst>
                                          <p:attrName>style.visibility</p:attrName>
                                        </p:attrNameLst>
                                      </p:cBhvr>
                                      <p:to>
                                        <p:strVal val="visible"/>
                                      </p:to>
                                    </p:set>
                                    <p:animEffect filter="fade" transition="in">
                                      <p:cBhvr>
                                        <p:cTn dur="1000"/>
                                        <p:tgtEl>
                                          <p:spTgt spid="15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6" st="6"/>
                                            </p:txEl>
                                          </p:spTgt>
                                        </p:tgtEl>
                                        <p:attrNameLst>
                                          <p:attrName>style.visibility</p:attrName>
                                        </p:attrNameLst>
                                      </p:cBhvr>
                                      <p:to>
                                        <p:strVal val="visible"/>
                                      </p:to>
                                    </p:set>
                                    <p:animEffect filter="fade" transition="in">
                                      <p:cBhvr>
                                        <p:cTn dur="1000"/>
                                        <p:tgtEl>
                                          <p:spTgt spid="15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7BDDC"/>
                </a:solidFill>
                <a:latin typeface="Calibri"/>
                <a:ea typeface="Calibri"/>
                <a:cs typeface="Calibri"/>
                <a:sym typeface="Calibri"/>
              </a:rPr>
              <a:t>What is a circuit?</a:t>
            </a:r>
            <a:endParaRPr b="1" sz="3000">
              <a:solidFill>
                <a:srgbClr val="47BDDC"/>
              </a:solidFill>
              <a:latin typeface="Calibri"/>
              <a:ea typeface="Calibri"/>
              <a:cs typeface="Calibri"/>
              <a:sym typeface="Calibri"/>
            </a:endParaRPr>
          </a:p>
        </p:txBody>
      </p:sp>
      <p:sp>
        <p:nvSpPr>
          <p:cNvPr id="162" name="Google Shape;162;p21"/>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lang="en">
                <a:latin typeface="Calibri"/>
                <a:ea typeface="Calibri"/>
                <a:cs typeface="Calibri"/>
                <a:sym typeface="Calibri"/>
              </a:rPr>
              <a:t>A circuit is very similar to a tube flowing with water. Voltage is the </a:t>
            </a:r>
            <a:r>
              <a:rPr lang="en">
                <a:latin typeface="Calibri"/>
                <a:ea typeface="Calibri"/>
                <a:cs typeface="Calibri"/>
                <a:sym typeface="Calibri"/>
              </a:rPr>
              <a:t>gravitational</a:t>
            </a:r>
            <a:r>
              <a:rPr lang="en">
                <a:latin typeface="Calibri"/>
                <a:ea typeface="Calibri"/>
                <a:cs typeface="Calibri"/>
                <a:sym typeface="Calibri"/>
              </a:rPr>
              <a:t> energy that propels water to move from a higher position to a lower one.</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Electricity always flows from a higher voltage to a lower voltage. We use ground as our low voltage point</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Open Circuit: A poorly connected circuit where two ends aren’t fully connected</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Short Circuit: Too much current which damages components and may cause a fire. If this happens turn off everything </a:t>
            </a:r>
            <a:r>
              <a:rPr lang="en">
                <a:latin typeface="Calibri"/>
                <a:ea typeface="Calibri"/>
                <a:cs typeface="Calibri"/>
                <a:sym typeface="Calibri"/>
              </a:rPr>
              <a:t>immediately</a:t>
            </a:r>
            <a:r>
              <a:rPr lang="en">
                <a:latin typeface="Calibri"/>
                <a:ea typeface="Calibri"/>
                <a:cs typeface="Calibri"/>
                <a:sym typeface="Calibri"/>
              </a:rPr>
              <a:t>!</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Always make sure you have a clean and safe environment before building any circuit</a:t>
            </a:r>
            <a:endParaRPr>
              <a:latin typeface="Calibri"/>
              <a:ea typeface="Calibri"/>
              <a:cs typeface="Calibri"/>
              <a:sym typeface="Calibri"/>
            </a:endParaRPr>
          </a:p>
        </p:txBody>
      </p:sp>
      <p:sp>
        <p:nvSpPr>
          <p:cNvPr id="163" name="Google Shape;163;p21"/>
          <p:cNvSpPr/>
          <p:nvPr/>
        </p:nvSpPr>
        <p:spPr>
          <a:xfrm>
            <a:off x="0" y="10400"/>
            <a:ext cx="9144000" cy="434700"/>
          </a:xfrm>
          <a:prstGeom prst="rect">
            <a:avLst/>
          </a:prstGeom>
          <a:solidFill>
            <a:srgbClr val="47BD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p:nvPr/>
        </p:nvSpPr>
        <p:spPr>
          <a:xfrm>
            <a:off x="0" y="4708800"/>
            <a:ext cx="9144000" cy="434700"/>
          </a:xfrm>
          <a:prstGeom prst="rect">
            <a:avLst/>
          </a:prstGeom>
          <a:solidFill>
            <a:srgbClr val="47BD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0" st="0"/>
                                            </p:txEl>
                                          </p:spTgt>
                                        </p:tgtEl>
                                        <p:attrNameLst>
                                          <p:attrName>style.visibility</p:attrName>
                                        </p:attrNameLst>
                                      </p:cBhvr>
                                      <p:to>
                                        <p:strVal val="visible"/>
                                      </p:to>
                                    </p:set>
                                    <p:animEffect filter="fade" transition="in">
                                      <p:cBhvr>
                                        <p:cTn dur="1000"/>
                                        <p:tgtEl>
                                          <p:spTgt spid="1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1" st="1"/>
                                            </p:txEl>
                                          </p:spTgt>
                                        </p:tgtEl>
                                        <p:attrNameLst>
                                          <p:attrName>style.visibility</p:attrName>
                                        </p:attrNameLst>
                                      </p:cBhvr>
                                      <p:to>
                                        <p:strVal val="visible"/>
                                      </p:to>
                                    </p:set>
                                    <p:animEffect filter="fade" transition="in">
                                      <p:cBhvr>
                                        <p:cTn dur="1000"/>
                                        <p:tgtEl>
                                          <p:spTgt spid="1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2" st="2"/>
                                            </p:txEl>
                                          </p:spTgt>
                                        </p:tgtEl>
                                        <p:attrNameLst>
                                          <p:attrName>style.visibility</p:attrName>
                                        </p:attrNameLst>
                                      </p:cBhvr>
                                      <p:to>
                                        <p:strVal val="visible"/>
                                      </p:to>
                                    </p:set>
                                    <p:animEffect filter="fade" transition="in">
                                      <p:cBhvr>
                                        <p:cTn dur="1000"/>
                                        <p:tgtEl>
                                          <p:spTgt spid="1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3" st="3"/>
                                            </p:txEl>
                                          </p:spTgt>
                                        </p:tgtEl>
                                        <p:attrNameLst>
                                          <p:attrName>style.visibility</p:attrName>
                                        </p:attrNameLst>
                                      </p:cBhvr>
                                      <p:to>
                                        <p:strVal val="visible"/>
                                      </p:to>
                                    </p:set>
                                    <p:animEffect filter="fade" transition="in">
                                      <p:cBhvr>
                                        <p:cTn dur="1000"/>
                                        <p:tgtEl>
                                          <p:spTgt spid="1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4" st="4"/>
                                            </p:txEl>
                                          </p:spTgt>
                                        </p:tgtEl>
                                        <p:attrNameLst>
                                          <p:attrName>style.visibility</p:attrName>
                                        </p:attrNameLst>
                                      </p:cBhvr>
                                      <p:to>
                                        <p:strVal val="visible"/>
                                      </p:to>
                                    </p:set>
                                    <p:animEffect filter="fade" transition="in">
                                      <p:cBhvr>
                                        <p:cTn dur="1000"/>
                                        <p:tgtEl>
                                          <p:spTgt spid="16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